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</p:sldIdLst>
  <p:sldSz cx="9144000" cy="5143500" type="screen16x9"/>
  <p:notesSz cx="6858000" cy="9144000"/>
  <p:embeddedFontLst>
    <p:embeddedFont>
      <p:font typeface="Arvo" panose="020B0604020202020204" charset="0"/>
      <p:regular r:id="rId46"/>
      <p:bold r:id="rId47"/>
      <p:italic r:id="rId48"/>
      <p:boldItalic r:id="rId49"/>
    </p:embeddedFont>
    <p:embeddedFont>
      <p:font typeface="Barlow" panose="00000500000000000000" pitchFamily="2" charset="0"/>
      <p:regular r:id="rId50"/>
      <p:bold r:id="rId51"/>
      <p:italic r:id="rId52"/>
      <p:boldItalic r:id="rId53"/>
    </p:embeddedFont>
    <p:embeddedFont>
      <p:font typeface="Barlow Medium" panose="00000600000000000000" pitchFamily="2" charset="0"/>
      <p:regular r:id="rId54"/>
      <p:bold r:id="rId55"/>
      <p:italic r:id="rId56"/>
      <p:boldItalic r:id="rId57"/>
    </p:embeddedFont>
    <p:embeddedFont>
      <p:font typeface="Montserrat" panose="00000500000000000000" pitchFamily="2" charset="0"/>
      <p:regular r:id="rId58"/>
    </p:embeddedFont>
    <p:embeddedFont>
      <p:font typeface="Montserrat Light" panose="00000400000000000000" pitchFamily="2" charset="0"/>
      <p:regular r:id="rId59"/>
    </p:embeddedFont>
    <p:embeddedFont>
      <p:font typeface="Open Sans" panose="020B0606030504020204" pitchFamily="34" charset="0"/>
      <p:regular r:id="rId60"/>
      <p:bold r:id="rId61"/>
      <p:italic r:id="rId62"/>
    </p:embeddedFont>
    <p:embeddedFont>
      <p:font typeface="Open Sans SemiBold" panose="020B0706030804020204" pitchFamily="34" charset="0"/>
      <p:bold r:id="rId63"/>
    </p:embeddedFont>
    <p:embeddedFont>
      <p:font typeface="Roboto" panose="02000000000000000000" pitchFamily="2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0380193-304E-4F81-B313-6CD1D716A9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4788956e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4788956e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d7abe62e1_0_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d7abe62e1_0_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7d7abe62e1_0_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7d7abe62e1_0_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d7abe62e1_0_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7d7abe62e1_0_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6dd593096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6dd593096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6dd593096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6dd593096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6dd5930968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6dd5930968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dd5930968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dd5930968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784ab6aa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784ab6aa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6dd5930968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6dd5930968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6dd782745d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6dd782745d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6fbe76de3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6fbe76de31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7d7abe62e1_0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7d7abe62e1_0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7d7abe62e1_0_1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7d7abe62e1_0_1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7d7abe62e1_0_1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7d7abe62e1_0_1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6dd782745d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6dd782745d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856723e60e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856723e60e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856723e60e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856723e60e_0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856723e60e_0_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856723e60e_0_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856723e60e_0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856723e60e_0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6dd782745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6dd782745d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856723e60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856723e60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938fb400f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938fb400f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856723e60e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856723e60e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56723e60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56723e60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856723e60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856723e60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7d7abe62e1_0_1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7d7abe62e1_0_1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6fbe76df0b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6fbe76df0b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856723e60e_0_1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856723e60e_0_1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856723e60e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856723e60e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856723e60e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856723e60e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856723e60e_0_1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856723e60e_0_1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856723e60e_0_1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856723e60e_0_1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6bd42b630e_14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6bd42b630e_14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6fbe76df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6fbe76df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6fbe76df0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6fbe76df0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6fbe76df0b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6fbe76df0b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6fbe76df0b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6fbe76df0b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6fbe76df0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6fbe76df0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6dafa83d4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6dafa83d4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6dd593096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6dd593096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6dd782745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6dd782745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6dafa83d4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6dafa83d4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7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Biology Generic Cover Slide">
  <p:cSld name="TITLE_2_1_3">
    <p:bg>
      <p:bgPr>
        <a:solidFill>
          <a:srgbClr val="00BE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6943725" y="429700"/>
            <a:ext cx="1800225" cy="22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4007" y="564750"/>
            <a:ext cx="1730353" cy="43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46275" y="1196250"/>
            <a:ext cx="5041800" cy="26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676250" y="4006213"/>
            <a:ext cx="5615400" cy="9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600" b="1">
                <a:solidFill>
                  <a:srgbClr val="0056B3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General Biology [1/2]</a:t>
            </a:r>
            <a:endParaRPr sz="1600" b="1">
              <a:solidFill>
                <a:srgbClr val="0056B3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600" b="0">
                <a:solidFill>
                  <a:srgbClr val="0056B3"/>
                </a:solidFill>
                <a:latin typeface="Barlow Medium" panose="00000600000000000000"/>
                <a:ea typeface="Barlow Medium" panose="00000600000000000000"/>
                <a:cs typeface="Barlow Medium" panose="00000600000000000000"/>
                <a:sym typeface="Barlow Medium" panose="00000600000000000000"/>
              </a:rPr>
              <a:t>Science, Technology, Engineering, and Mathematics</a:t>
            </a:r>
            <a:endParaRPr sz="1600" b="0">
              <a:solidFill>
                <a:srgbClr val="0056B3"/>
              </a:solidFill>
              <a:latin typeface="Barlow Medium" panose="00000600000000000000"/>
              <a:ea typeface="Barlow Medium" panose="00000600000000000000"/>
              <a:cs typeface="Barlow Medium" panose="00000600000000000000"/>
              <a:sym typeface="Barlow Medium" panose="00000600000000000000"/>
            </a:endParaRPr>
          </a:p>
        </p:txBody>
      </p:sp>
      <p:grpSp>
        <p:nvGrpSpPr>
          <p:cNvPr id="14" name="Google Shape;14;p2"/>
          <p:cNvGrpSpPr/>
          <p:nvPr/>
        </p:nvGrpSpPr>
        <p:grpSpPr>
          <a:xfrm>
            <a:off x="-115696" y="4288024"/>
            <a:ext cx="726600" cy="426600"/>
            <a:chOff x="-115696" y="4288024"/>
            <a:chExt cx="726600" cy="426600"/>
          </a:xfrm>
        </p:grpSpPr>
        <p:sp>
          <p:nvSpPr>
            <p:cNvPr id="15" name="Google Shape;15;p2"/>
            <p:cNvSpPr/>
            <p:nvPr/>
          </p:nvSpPr>
          <p:spPr>
            <a:xfrm>
              <a:off x="-115696" y="4288024"/>
              <a:ext cx="726600" cy="426600"/>
            </a:xfrm>
            <a:prstGeom prst="roundRect">
              <a:avLst>
                <a:gd name="adj" fmla="val 16667"/>
              </a:avLst>
            </a:prstGeom>
            <a:solidFill>
              <a:srgbClr val="056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Google Shape;16;p2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237424" y="4323000"/>
              <a:ext cx="285700" cy="353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- Side Picture on Left">
  <p:cSld name="CUSTOM_10_1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/>
          <p:nvPr/>
        </p:nvSpPr>
        <p:spPr>
          <a:xfrm>
            <a:off x="-9700" y="0"/>
            <a:ext cx="5752200" cy="51504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grpSp>
        <p:nvGrpSpPr>
          <p:cNvPr id="100" name="Google Shape;100;p11"/>
          <p:cNvGrpSpPr/>
          <p:nvPr/>
        </p:nvGrpSpPr>
        <p:grpSpPr>
          <a:xfrm>
            <a:off x="139375" y="3733124"/>
            <a:ext cx="2400845" cy="1393501"/>
            <a:chOff x="6623400" y="3679849"/>
            <a:chExt cx="2400845" cy="1393501"/>
          </a:xfrm>
        </p:grpSpPr>
        <p:pic>
          <p:nvPicPr>
            <p:cNvPr id="101" name="Google Shape;101;p11"/>
            <p:cNvPicPr preferRelativeResize="0"/>
            <p:nvPr/>
          </p:nvPicPr>
          <p:blipFill>
            <a:blip r:embed="rId2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1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1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1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1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1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7" name="Google Shape;107;p11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60286" y="25455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1"/>
          <p:cNvSpPr txBox="1">
            <a:spLocks noGrp="1"/>
          </p:cNvSpPr>
          <p:nvPr>
            <p:ph type="body" idx="1"/>
          </p:nvPr>
        </p:nvSpPr>
        <p:spPr>
          <a:xfrm>
            <a:off x="192400" y="666750"/>
            <a:ext cx="5360100" cy="4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Competency">
  <p:cSld name="CUSTOM_10_1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11" name="Google Shape;111;p12"/>
          <p:cNvSpPr/>
          <p:nvPr/>
        </p:nvSpPr>
        <p:spPr>
          <a:xfrm>
            <a:off x="-9700" y="-7975"/>
            <a:ext cx="9153600" cy="9633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2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3410" y="145985"/>
            <a:ext cx="346390" cy="39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2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2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2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2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794169">
            <a:off x="7470923" y="599785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2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>
            <a:off x="7200758" y="155865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2"/>
          <p:cNvSpPr txBox="1"/>
          <p:nvPr/>
        </p:nvSpPr>
        <p:spPr>
          <a:xfrm>
            <a:off x="823500" y="69779"/>
            <a:ext cx="42066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Learning Competencies</a:t>
            </a:r>
            <a:endParaRPr sz="2200" b="1">
              <a:solidFill>
                <a:schemeClr val="lt1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sp>
        <p:nvSpPr>
          <p:cNvPr id="120" name="Google Shape;120;p12"/>
          <p:cNvSpPr txBox="1"/>
          <p:nvPr/>
        </p:nvSpPr>
        <p:spPr>
          <a:xfrm>
            <a:off x="835675" y="434000"/>
            <a:ext cx="68142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At the end of the lesson, you should be able to do the following:</a:t>
            </a:r>
            <a:endParaRPr sz="1800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pic>
        <p:nvPicPr>
          <p:cNvPr id="121" name="Google Shape;121;p12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908861" y="3498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2"/>
          <p:cNvSpPr txBox="1">
            <a:spLocks noGrp="1"/>
          </p:cNvSpPr>
          <p:nvPr>
            <p:ph type="body" idx="1"/>
          </p:nvPr>
        </p:nvSpPr>
        <p:spPr>
          <a:xfrm>
            <a:off x="192400" y="1057949"/>
            <a:ext cx="8777400" cy="3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Competencies">
  <p:cSld name="CUSTOM_10_1_1_1_1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3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p1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3410" y="145985"/>
            <a:ext cx="346390" cy="39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3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13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3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3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3"/>
          <p:cNvPicPr preferRelativeResize="0"/>
          <p:nvPr/>
        </p:nvPicPr>
        <p:blipFill>
          <a:blip r:embed="rId8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3"/>
          <p:cNvSpPr txBox="1"/>
          <p:nvPr/>
        </p:nvSpPr>
        <p:spPr>
          <a:xfrm>
            <a:off x="823500" y="-43292"/>
            <a:ext cx="42066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Learning Competencies</a:t>
            </a:r>
            <a:endParaRPr sz="2200" b="1">
              <a:solidFill>
                <a:schemeClr val="lt1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835675" y="281608"/>
            <a:ext cx="51387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At the end of the lesson, you should be able to:</a:t>
            </a:r>
            <a:endParaRPr sz="1800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38" name="Google Shape;138;p13"/>
          <p:cNvSpPr txBox="1">
            <a:spLocks noGrp="1"/>
          </p:cNvSpPr>
          <p:nvPr>
            <p:ph type="body" idx="1"/>
          </p:nvPr>
        </p:nvSpPr>
        <p:spPr>
          <a:xfrm>
            <a:off x="192400" y="823700"/>
            <a:ext cx="8777400" cy="39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">
  <p:cSld name="CUSTOM_10_1_1_1_1_1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/>
          <p:nvPr/>
        </p:nvSpPr>
        <p:spPr>
          <a:xfrm>
            <a:off x="-9700" y="-7975"/>
            <a:ext cx="9153600" cy="9633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794169">
            <a:off x="7470923" y="599785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4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>
            <a:off x="7200758" y="155865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4"/>
          <p:cNvSpPr txBox="1"/>
          <p:nvPr/>
        </p:nvSpPr>
        <p:spPr>
          <a:xfrm>
            <a:off x="823500" y="69779"/>
            <a:ext cx="42066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Learning Objectives</a:t>
            </a:r>
            <a:endParaRPr sz="2200" b="1">
              <a:solidFill>
                <a:schemeClr val="lt1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sp>
        <p:nvSpPr>
          <p:cNvPr id="149" name="Google Shape;149;p14"/>
          <p:cNvSpPr txBox="1"/>
          <p:nvPr/>
        </p:nvSpPr>
        <p:spPr>
          <a:xfrm>
            <a:off x="835675" y="434000"/>
            <a:ext cx="69189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At the end of the lesson, you should be able to do the following: </a:t>
            </a:r>
            <a:endParaRPr sz="1800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pic>
        <p:nvPicPr>
          <p:cNvPr id="150" name="Google Shape;150;p14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908861" y="3498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52" name="Google Shape;152;p14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315757" y="193137"/>
            <a:ext cx="249775" cy="33894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>
            <a:spLocks noGrp="1"/>
          </p:cNvSpPr>
          <p:nvPr>
            <p:ph type="body" idx="1"/>
          </p:nvPr>
        </p:nvSpPr>
        <p:spPr>
          <a:xfrm>
            <a:off x="192400" y="1057949"/>
            <a:ext cx="8777400" cy="3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CUSTOM_10_1_1_1_1_1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" name="Google Shape;157;p15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5"/>
          <p:cNvSpPr txBox="1"/>
          <p:nvPr/>
        </p:nvSpPr>
        <p:spPr>
          <a:xfrm>
            <a:off x="823500" y="-43292"/>
            <a:ext cx="42066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Learning Objectives</a:t>
            </a:r>
            <a:endParaRPr sz="2200" b="1">
              <a:solidFill>
                <a:schemeClr val="lt1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sp>
        <p:nvSpPr>
          <p:cNvPr id="163" name="Google Shape;163;p15"/>
          <p:cNvSpPr txBox="1"/>
          <p:nvPr/>
        </p:nvSpPr>
        <p:spPr>
          <a:xfrm>
            <a:off x="835675" y="281608"/>
            <a:ext cx="51387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At the end of the lesson, you should be able to:</a:t>
            </a:r>
            <a:endParaRPr sz="1800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pic>
        <p:nvPicPr>
          <p:cNvPr id="164" name="Google Shape;164;p1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5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66" name="Google Shape;166;p15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1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315757" y="193137"/>
            <a:ext cx="249775" cy="33894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5"/>
          <p:cNvSpPr txBox="1">
            <a:spLocks noGrp="1"/>
          </p:cNvSpPr>
          <p:nvPr>
            <p:ph type="body" idx="1"/>
          </p:nvPr>
        </p:nvSpPr>
        <p:spPr>
          <a:xfrm>
            <a:off x="192400" y="823700"/>
            <a:ext cx="8777400" cy="39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sential Question">
  <p:cSld name="CUSTOM_10_1_1_1_1_1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"/>
          <p:cNvSpPr/>
          <p:nvPr/>
        </p:nvSpPr>
        <p:spPr>
          <a:xfrm>
            <a:off x="-2" y="0"/>
            <a:ext cx="9144057" cy="5181678"/>
          </a:xfrm>
          <a:custGeom>
            <a:avLst/>
            <a:gdLst/>
            <a:ahLst/>
            <a:cxnLst/>
            <a:rect l="l" t="t" r="r" b="b"/>
            <a:pathLst>
              <a:path w="53336" h="30224" extrusionOk="0">
                <a:moveTo>
                  <a:pt x="0" y="0"/>
                </a:moveTo>
                <a:lnTo>
                  <a:pt x="0" y="30224"/>
                </a:lnTo>
                <a:lnTo>
                  <a:pt x="53336" y="30224"/>
                </a:lnTo>
                <a:lnTo>
                  <a:pt x="53336" y="0"/>
                </a:lnTo>
                <a:close/>
              </a:path>
            </a:pathLst>
          </a:cu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6"/>
          <p:cNvSpPr/>
          <p:nvPr/>
        </p:nvSpPr>
        <p:spPr>
          <a:xfrm rot="-5400000" flipH="1">
            <a:off x="4709595" y="802661"/>
            <a:ext cx="5178317" cy="3690569"/>
          </a:xfrm>
          <a:custGeom>
            <a:avLst/>
            <a:gdLst/>
            <a:ahLst/>
            <a:cxnLst/>
            <a:rect l="l" t="t" r="r" b="b"/>
            <a:pathLst>
              <a:path w="44430" h="31998" extrusionOk="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73" name="Google Shape;173;p16"/>
          <p:cNvSpPr/>
          <p:nvPr/>
        </p:nvSpPr>
        <p:spPr>
          <a:xfrm flipH="1">
            <a:off x="4" y="4392602"/>
            <a:ext cx="1020835" cy="750907"/>
          </a:xfrm>
          <a:custGeom>
            <a:avLst/>
            <a:gdLst/>
            <a:ahLst/>
            <a:cxnLst/>
            <a:rect l="l" t="t" r="r" b="b"/>
            <a:pathLst>
              <a:path w="15250" h="7108" extrusionOk="0">
                <a:moveTo>
                  <a:pt x="15250" y="0"/>
                </a:moveTo>
                <a:cubicBezTo>
                  <a:pt x="15107" y="0"/>
                  <a:pt x="14964" y="0"/>
                  <a:pt x="14820" y="4"/>
                </a:cubicBezTo>
                <a:cubicBezTo>
                  <a:pt x="11582" y="61"/>
                  <a:pt x="8285" y="555"/>
                  <a:pt x="5394" y="2019"/>
                </a:cubicBezTo>
                <a:cubicBezTo>
                  <a:pt x="3153" y="3146"/>
                  <a:pt x="1174" y="4917"/>
                  <a:pt x="0" y="7108"/>
                </a:cubicBezTo>
                <a:lnTo>
                  <a:pt x="15250" y="7108"/>
                </a:lnTo>
                <a:lnTo>
                  <a:pt x="15250" y="0"/>
                </a:lnTo>
                <a:close/>
              </a:path>
            </a:pathLst>
          </a:custGeom>
          <a:solidFill>
            <a:srgbClr val="244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Google Shape;174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0750" y="1593051"/>
            <a:ext cx="1899950" cy="189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6"/>
          <p:cNvSpPr txBox="1">
            <a:spLocks noGrp="1"/>
          </p:cNvSpPr>
          <p:nvPr>
            <p:ph type="body" idx="1"/>
          </p:nvPr>
        </p:nvSpPr>
        <p:spPr>
          <a:xfrm>
            <a:off x="2418850" y="632200"/>
            <a:ext cx="6441000" cy="3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About It">
  <p:cSld name="CUSTOM_10_1_1_1_1_1_1_1_1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17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7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7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7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7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7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7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7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7" name="Google Shape;187;p17"/>
          <p:cNvPicPr preferRelativeResize="0"/>
          <p:nvPr/>
        </p:nvPicPr>
        <p:blipFill rotWithShape="1">
          <a:blip r:embed="rId9"/>
          <a:srcRect t="219" b="219"/>
          <a:stretch>
            <a:fillRect/>
          </a:stretch>
        </p:blipFill>
        <p:spPr>
          <a:xfrm>
            <a:off x="295356" y="208944"/>
            <a:ext cx="267950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7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90" name="Google Shape;190;p17"/>
          <p:cNvSpPr txBox="1">
            <a:spLocks noGrp="1"/>
          </p:cNvSpPr>
          <p:nvPr>
            <p:ph type="title"/>
          </p:nvPr>
        </p:nvSpPr>
        <p:spPr>
          <a:xfrm>
            <a:off x="787950" y="100775"/>
            <a:ext cx="68190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191" name="Google Shape;191;p17"/>
          <p:cNvSpPr txBox="1">
            <a:spLocks noGrp="1"/>
          </p:cNvSpPr>
          <p:nvPr>
            <p:ph type="body" idx="1"/>
          </p:nvPr>
        </p:nvSpPr>
        <p:spPr>
          <a:xfrm>
            <a:off x="192400" y="905375"/>
            <a:ext cx="8777400" cy="37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About It - 2 columns">
  <p:cSld name="CUSTOM_10_1_1_1_1_1_1_1_1_1_1_3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18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8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8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8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8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8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8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18"/>
          <p:cNvPicPr preferRelativeResize="0"/>
          <p:nvPr/>
        </p:nvPicPr>
        <p:blipFill rotWithShape="1">
          <a:blip r:embed="rId9"/>
          <a:srcRect t="219" b="219"/>
          <a:stretch>
            <a:fillRect/>
          </a:stretch>
        </p:blipFill>
        <p:spPr>
          <a:xfrm>
            <a:off x="295356" y="208944"/>
            <a:ext cx="267950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8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205" name="Google Shape;205;p18"/>
          <p:cNvSpPr txBox="1">
            <a:spLocks noGrp="1"/>
          </p:cNvSpPr>
          <p:nvPr>
            <p:ph type="title"/>
          </p:nvPr>
        </p:nvSpPr>
        <p:spPr>
          <a:xfrm>
            <a:off x="787950" y="100775"/>
            <a:ext cx="68190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body" idx="1"/>
          </p:nvPr>
        </p:nvSpPr>
        <p:spPr>
          <a:xfrm>
            <a:off x="192400" y="766675"/>
            <a:ext cx="4132200" cy="405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07" name="Google Shape;207;p18"/>
          <p:cNvSpPr txBox="1">
            <a:spLocks noGrp="1"/>
          </p:cNvSpPr>
          <p:nvPr>
            <p:ph type="body" idx="2"/>
          </p:nvPr>
        </p:nvSpPr>
        <p:spPr>
          <a:xfrm>
            <a:off x="4796625" y="757513"/>
            <a:ext cx="4132200" cy="40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About It - 2 columns w/separate headers">
  <p:cSld name="CUSTOM_10_1_1_1_1_1_1_1_1_1_1_3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" name="Google Shape;210;p19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9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9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9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9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9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9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19"/>
          <p:cNvPicPr preferRelativeResize="0"/>
          <p:nvPr/>
        </p:nvPicPr>
        <p:blipFill rotWithShape="1">
          <a:blip r:embed="rId9"/>
          <a:srcRect t="219" b="219"/>
          <a:stretch>
            <a:fillRect/>
          </a:stretch>
        </p:blipFill>
        <p:spPr>
          <a:xfrm>
            <a:off x="295356" y="208944"/>
            <a:ext cx="267950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9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221" name="Google Shape;221;p19"/>
          <p:cNvSpPr txBox="1">
            <a:spLocks noGrp="1"/>
          </p:cNvSpPr>
          <p:nvPr>
            <p:ph type="title"/>
          </p:nvPr>
        </p:nvSpPr>
        <p:spPr>
          <a:xfrm>
            <a:off x="787950" y="100775"/>
            <a:ext cx="68190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22" name="Google Shape;222;p19"/>
          <p:cNvSpPr txBox="1">
            <a:spLocks noGrp="1"/>
          </p:cNvSpPr>
          <p:nvPr>
            <p:ph type="body" idx="1"/>
          </p:nvPr>
        </p:nvSpPr>
        <p:spPr>
          <a:xfrm>
            <a:off x="192400" y="1528391"/>
            <a:ext cx="4132200" cy="32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3" name="Google Shape;223;p19"/>
          <p:cNvSpPr txBox="1">
            <a:spLocks noGrp="1"/>
          </p:cNvSpPr>
          <p:nvPr>
            <p:ph type="body" idx="2"/>
          </p:nvPr>
        </p:nvSpPr>
        <p:spPr>
          <a:xfrm>
            <a:off x="4796625" y="1520950"/>
            <a:ext cx="4132200" cy="32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4" name="Google Shape;224;p19"/>
          <p:cNvSpPr txBox="1">
            <a:spLocks noGrp="1"/>
          </p:cNvSpPr>
          <p:nvPr>
            <p:ph type="title" idx="3"/>
          </p:nvPr>
        </p:nvSpPr>
        <p:spPr>
          <a:xfrm>
            <a:off x="201562" y="770512"/>
            <a:ext cx="4132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25" name="Google Shape;225;p19"/>
          <p:cNvSpPr txBox="1">
            <a:spLocks noGrp="1"/>
          </p:cNvSpPr>
          <p:nvPr>
            <p:ph type="title" idx="4"/>
          </p:nvPr>
        </p:nvSpPr>
        <p:spPr>
          <a:xfrm>
            <a:off x="4796748" y="770512"/>
            <a:ext cx="4132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About It - 1 column w/ picture right">
  <p:cSld name="CUSTOM_10_1_1_1_1_1_1_1_1_1_1_2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8" name="Google Shape;228;p20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0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0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0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0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0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0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0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" name="Google Shape;236;p20"/>
          <p:cNvPicPr preferRelativeResize="0"/>
          <p:nvPr/>
        </p:nvPicPr>
        <p:blipFill rotWithShape="1">
          <a:blip r:embed="rId9"/>
          <a:srcRect t="219" b="219"/>
          <a:stretch>
            <a:fillRect/>
          </a:stretch>
        </p:blipFill>
        <p:spPr>
          <a:xfrm>
            <a:off x="295356" y="208944"/>
            <a:ext cx="267950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0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239" name="Google Shape;239;p20"/>
          <p:cNvSpPr txBox="1">
            <a:spLocks noGrp="1"/>
          </p:cNvSpPr>
          <p:nvPr>
            <p:ph type="title"/>
          </p:nvPr>
        </p:nvSpPr>
        <p:spPr>
          <a:xfrm>
            <a:off x="787950" y="100775"/>
            <a:ext cx="68190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40" name="Google Shape;240;p20"/>
          <p:cNvSpPr txBox="1">
            <a:spLocks noGrp="1"/>
          </p:cNvSpPr>
          <p:nvPr>
            <p:ph type="body" idx="1"/>
          </p:nvPr>
        </p:nvSpPr>
        <p:spPr>
          <a:xfrm>
            <a:off x="151425" y="766675"/>
            <a:ext cx="4759500" cy="40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Chemistry Generic Cover Slide">
  <p:cSld name="TITLE_2_1_2">
    <p:bg>
      <p:bgPr>
        <a:solidFill>
          <a:srgbClr val="00BEF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7127525" y="599825"/>
            <a:ext cx="1654525" cy="22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4007" y="564750"/>
            <a:ext cx="1730353" cy="43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46275" y="1196250"/>
            <a:ext cx="5041800" cy="26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676250" y="4006213"/>
            <a:ext cx="5615400" cy="9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600" b="1">
                <a:solidFill>
                  <a:srgbClr val="0056B3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General Chemistry [1/2]</a:t>
            </a:r>
            <a:endParaRPr sz="1600" b="1">
              <a:solidFill>
                <a:srgbClr val="0056B3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600" b="0">
                <a:solidFill>
                  <a:srgbClr val="0056B3"/>
                </a:solidFill>
                <a:latin typeface="Barlow Medium" panose="00000600000000000000"/>
                <a:ea typeface="Barlow Medium" panose="00000600000000000000"/>
                <a:cs typeface="Barlow Medium" panose="00000600000000000000"/>
                <a:sym typeface="Barlow Medium" panose="00000600000000000000"/>
              </a:rPr>
              <a:t>Science, Technology, Engineering, and Mathematics</a:t>
            </a:r>
            <a:endParaRPr sz="1600" b="0">
              <a:solidFill>
                <a:srgbClr val="0056B3"/>
              </a:solidFill>
              <a:latin typeface="Barlow Medium" panose="00000600000000000000"/>
              <a:ea typeface="Barlow Medium" panose="00000600000000000000"/>
              <a:cs typeface="Barlow Medium" panose="00000600000000000000"/>
              <a:sym typeface="Barlow Medium" panose="00000600000000000000"/>
            </a:endParaRPr>
          </a:p>
        </p:txBody>
      </p:sp>
      <p:grpSp>
        <p:nvGrpSpPr>
          <p:cNvPr id="22" name="Google Shape;22;p3"/>
          <p:cNvGrpSpPr/>
          <p:nvPr/>
        </p:nvGrpSpPr>
        <p:grpSpPr>
          <a:xfrm>
            <a:off x="-115696" y="4288024"/>
            <a:ext cx="726600" cy="426600"/>
            <a:chOff x="-115696" y="4288024"/>
            <a:chExt cx="726600" cy="426600"/>
          </a:xfrm>
        </p:grpSpPr>
        <p:sp>
          <p:nvSpPr>
            <p:cNvPr id="23" name="Google Shape;23;p3"/>
            <p:cNvSpPr/>
            <p:nvPr/>
          </p:nvSpPr>
          <p:spPr>
            <a:xfrm>
              <a:off x="-115696" y="4288024"/>
              <a:ext cx="726600" cy="426600"/>
            </a:xfrm>
            <a:prstGeom prst="roundRect">
              <a:avLst>
                <a:gd name="adj" fmla="val 16667"/>
              </a:avLst>
            </a:prstGeom>
            <a:solidFill>
              <a:srgbClr val="056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" name="Google Shape;24;p3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291550" y="4352925"/>
              <a:ext cx="221300" cy="298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About It - 1 column w/ picture left">
  <p:cSld name="CUSTOM_10_1_1_1_1_1_1_1_1_1_1_2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" name="Google Shape;243;p21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1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1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1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1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1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1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1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1" name="Google Shape;251;p21"/>
          <p:cNvPicPr preferRelativeResize="0"/>
          <p:nvPr/>
        </p:nvPicPr>
        <p:blipFill rotWithShape="1">
          <a:blip r:embed="rId9"/>
          <a:srcRect t="219" b="219"/>
          <a:stretch>
            <a:fillRect/>
          </a:stretch>
        </p:blipFill>
        <p:spPr>
          <a:xfrm>
            <a:off x="295356" y="208944"/>
            <a:ext cx="267950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1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254" name="Google Shape;254;p21"/>
          <p:cNvSpPr txBox="1">
            <a:spLocks noGrp="1"/>
          </p:cNvSpPr>
          <p:nvPr>
            <p:ph type="title"/>
          </p:nvPr>
        </p:nvSpPr>
        <p:spPr>
          <a:xfrm>
            <a:off x="787950" y="100775"/>
            <a:ext cx="68190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55" name="Google Shape;255;p21"/>
          <p:cNvSpPr txBox="1">
            <a:spLocks noGrp="1"/>
          </p:cNvSpPr>
          <p:nvPr>
            <p:ph type="body" idx="1"/>
          </p:nvPr>
        </p:nvSpPr>
        <p:spPr>
          <a:xfrm>
            <a:off x="4214675" y="766675"/>
            <a:ext cx="4805100" cy="40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about It - One Column with Quote on Left">
  <p:cSld name="CUSTOM_10_1_1_1_1_1_1_1_1_1_1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22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2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6" name="Google Shape;266;p22"/>
          <p:cNvPicPr preferRelativeResize="0"/>
          <p:nvPr/>
        </p:nvPicPr>
        <p:blipFill rotWithShape="1">
          <a:blip r:embed="rId9"/>
          <a:srcRect t="219" b="219"/>
          <a:stretch>
            <a:fillRect/>
          </a:stretch>
        </p:blipFill>
        <p:spPr>
          <a:xfrm>
            <a:off x="295356" y="208944"/>
            <a:ext cx="267950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268" name="Google Shape;268;p22"/>
          <p:cNvSpPr/>
          <p:nvPr/>
        </p:nvSpPr>
        <p:spPr>
          <a:xfrm>
            <a:off x="6287600" y="964500"/>
            <a:ext cx="2685900" cy="370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9" name="Google Shape;269;p22"/>
          <p:cNvGrpSpPr/>
          <p:nvPr/>
        </p:nvGrpSpPr>
        <p:grpSpPr>
          <a:xfrm>
            <a:off x="6430137" y="3278099"/>
            <a:ext cx="2400845" cy="1393501"/>
            <a:chOff x="6623400" y="3679849"/>
            <a:chExt cx="2400845" cy="1393501"/>
          </a:xfrm>
        </p:grpSpPr>
        <p:pic>
          <p:nvPicPr>
            <p:cNvPr id="270" name="Google Shape;270;p22"/>
            <p:cNvPicPr preferRelativeResize="0"/>
            <p:nvPr/>
          </p:nvPicPr>
          <p:blipFill>
            <a:blip r:embed="rId10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22"/>
            <p:cNvPicPr preferRelativeResize="0"/>
            <p:nvPr/>
          </p:nvPicPr>
          <p:blipFill>
            <a:blip r:embed="rId11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22"/>
            <p:cNvPicPr preferRelativeResize="0"/>
            <p:nvPr/>
          </p:nvPicPr>
          <p:blipFill>
            <a:blip r:embed="rId12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2"/>
            <p:cNvPicPr preferRelativeResize="0"/>
            <p:nvPr/>
          </p:nvPicPr>
          <p:blipFill>
            <a:blip r:embed="rId13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22"/>
            <p:cNvPicPr preferRelativeResize="0"/>
            <p:nvPr/>
          </p:nvPicPr>
          <p:blipFill>
            <a:blip r:embed="rId14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22"/>
            <p:cNvPicPr preferRelativeResize="0"/>
            <p:nvPr/>
          </p:nvPicPr>
          <p:blipFill>
            <a:blip r:embed="rId15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p22"/>
          <p:cNvSpPr txBox="1">
            <a:spLocks noGrp="1"/>
          </p:cNvSpPr>
          <p:nvPr>
            <p:ph type="title"/>
          </p:nvPr>
        </p:nvSpPr>
        <p:spPr>
          <a:xfrm>
            <a:off x="6430100" y="1172775"/>
            <a:ext cx="2400900" cy="3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600" b="0">
                <a:solidFill>
                  <a:srgbClr val="0056B3"/>
                </a:solidFill>
                <a:latin typeface="Barlow Medium" panose="00000600000000000000"/>
                <a:ea typeface="Barlow Medium" panose="00000600000000000000"/>
                <a:cs typeface="Barlow Medium" panose="00000600000000000000"/>
                <a:sym typeface="Barlow Medium" panose="000006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77" name="Google Shape;277;p22"/>
          <p:cNvSpPr txBox="1">
            <a:spLocks noGrp="1"/>
          </p:cNvSpPr>
          <p:nvPr>
            <p:ph type="body" idx="1"/>
          </p:nvPr>
        </p:nvSpPr>
        <p:spPr>
          <a:xfrm>
            <a:off x="151425" y="766675"/>
            <a:ext cx="5955600" cy="40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8" name="Google Shape;278;p22"/>
          <p:cNvSpPr txBox="1">
            <a:spLocks noGrp="1"/>
          </p:cNvSpPr>
          <p:nvPr>
            <p:ph type="title" idx="2"/>
          </p:nvPr>
        </p:nvSpPr>
        <p:spPr>
          <a:xfrm>
            <a:off x="787950" y="100775"/>
            <a:ext cx="68190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about It - One Column with Quote on Right">
  <p:cSld name="CUSTOM_10_1_1_1_1_1_1_1_1_1_1_1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" name="Google Shape;281;p23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3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3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3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3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3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3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9" name="Google Shape;289;p23"/>
          <p:cNvPicPr preferRelativeResize="0"/>
          <p:nvPr/>
        </p:nvPicPr>
        <p:blipFill rotWithShape="1">
          <a:blip r:embed="rId9"/>
          <a:srcRect t="219" b="219"/>
          <a:stretch>
            <a:fillRect/>
          </a:stretch>
        </p:blipFill>
        <p:spPr>
          <a:xfrm>
            <a:off x="295356" y="208944"/>
            <a:ext cx="267950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291" name="Google Shape;291;p23"/>
          <p:cNvSpPr/>
          <p:nvPr/>
        </p:nvSpPr>
        <p:spPr>
          <a:xfrm>
            <a:off x="173098" y="998400"/>
            <a:ext cx="2685900" cy="370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23"/>
          <p:cNvGrpSpPr/>
          <p:nvPr/>
        </p:nvGrpSpPr>
        <p:grpSpPr>
          <a:xfrm>
            <a:off x="315635" y="3311999"/>
            <a:ext cx="2400845" cy="1393501"/>
            <a:chOff x="6623400" y="3679849"/>
            <a:chExt cx="2400845" cy="1393501"/>
          </a:xfrm>
        </p:grpSpPr>
        <p:pic>
          <p:nvPicPr>
            <p:cNvPr id="293" name="Google Shape;293;p23"/>
            <p:cNvPicPr preferRelativeResize="0"/>
            <p:nvPr/>
          </p:nvPicPr>
          <p:blipFill>
            <a:blip r:embed="rId10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23"/>
            <p:cNvPicPr preferRelativeResize="0"/>
            <p:nvPr/>
          </p:nvPicPr>
          <p:blipFill>
            <a:blip r:embed="rId11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23"/>
            <p:cNvPicPr preferRelativeResize="0"/>
            <p:nvPr/>
          </p:nvPicPr>
          <p:blipFill>
            <a:blip r:embed="rId12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3"/>
            <p:cNvPicPr preferRelativeResize="0"/>
            <p:nvPr/>
          </p:nvPicPr>
          <p:blipFill>
            <a:blip r:embed="rId13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23"/>
            <p:cNvPicPr preferRelativeResize="0"/>
            <p:nvPr/>
          </p:nvPicPr>
          <p:blipFill>
            <a:blip r:embed="rId14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23"/>
            <p:cNvPicPr preferRelativeResize="0"/>
            <p:nvPr/>
          </p:nvPicPr>
          <p:blipFill>
            <a:blip r:embed="rId15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p23"/>
          <p:cNvSpPr txBox="1">
            <a:spLocks noGrp="1"/>
          </p:cNvSpPr>
          <p:nvPr>
            <p:ph type="body" idx="1"/>
          </p:nvPr>
        </p:nvSpPr>
        <p:spPr>
          <a:xfrm>
            <a:off x="3014400" y="766675"/>
            <a:ext cx="5955600" cy="40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0" name="Google Shape;300;p23"/>
          <p:cNvSpPr txBox="1">
            <a:spLocks noGrp="1"/>
          </p:cNvSpPr>
          <p:nvPr>
            <p:ph type="title"/>
          </p:nvPr>
        </p:nvSpPr>
        <p:spPr>
          <a:xfrm>
            <a:off x="787950" y="100775"/>
            <a:ext cx="68190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title" idx="2"/>
          </p:nvPr>
        </p:nvSpPr>
        <p:spPr>
          <a:xfrm>
            <a:off x="315525" y="1172775"/>
            <a:ext cx="2400900" cy="3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600" b="0">
                <a:solidFill>
                  <a:srgbClr val="0056B3"/>
                </a:solidFill>
                <a:latin typeface="Barlow Medium" panose="00000600000000000000"/>
                <a:ea typeface="Barlow Medium" panose="00000600000000000000"/>
                <a:cs typeface="Barlow Medium" panose="00000600000000000000"/>
                <a:sym typeface="Barlow Medium" panose="000006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s">
  <p:cSld name="CUSTOM_8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"/>
          <p:cNvSpPr txBox="1"/>
          <p:nvPr/>
        </p:nvSpPr>
        <p:spPr>
          <a:xfrm>
            <a:off x="587437" y="124650"/>
            <a:ext cx="51819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563C1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Icons</a:t>
            </a:r>
            <a:endParaRPr sz="3000" b="1">
              <a:solidFill>
                <a:srgbClr val="0563C1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sp>
        <p:nvSpPr>
          <p:cNvPr id="304" name="Google Shape;304;p2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about It - with picture">
  <p:cSld name="CUSTOM_10_1_1_1_1_1_1_1_1_1_1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5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p25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5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5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5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5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5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5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25"/>
          <p:cNvPicPr preferRelativeResize="0"/>
          <p:nvPr/>
        </p:nvPicPr>
        <p:blipFill rotWithShape="1">
          <a:blip r:embed="rId9"/>
          <a:srcRect t="219" b="219"/>
          <a:stretch>
            <a:fillRect/>
          </a:stretch>
        </p:blipFill>
        <p:spPr>
          <a:xfrm>
            <a:off x="295356" y="208944"/>
            <a:ext cx="267950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317" name="Google Shape;317;p25"/>
          <p:cNvSpPr txBox="1">
            <a:spLocks noGrp="1"/>
          </p:cNvSpPr>
          <p:nvPr>
            <p:ph type="title"/>
          </p:nvPr>
        </p:nvSpPr>
        <p:spPr>
          <a:xfrm>
            <a:off x="787950" y="100775"/>
            <a:ext cx="68190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wledge Check Question">
  <p:cSld name="CUSTOM_10_1_1_1_1_1_1_1_1_1_1_1_1_1_1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"/>
          <p:cNvSpPr/>
          <p:nvPr/>
        </p:nvSpPr>
        <p:spPr>
          <a:xfrm>
            <a:off x="-27" y="-19087"/>
            <a:ext cx="9144057" cy="5181678"/>
          </a:xfrm>
          <a:custGeom>
            <a:avLst/>
            <a:gdLst/>
            <a:ahLst/>
            <a:cxnLst/>
            <a:rect l="l" t="t" r="r" b="b"/>
            <a:pathLst>
              <a:path w="53336" h="30224" extrusionOk="0">
                <a:moveTo>
                  <a:pt x="0" y="0"/>
                </a:moveTo>
                <a:lnTo>
                  <a:pt x="0" y="30224"/>
                </a:lnTo>
                <a:lnTo>
                  <a:pt x="53336" y="30224"/>
                </a:lnTo>
                <a:lnTo>
                  <a:pt x="53336" y="0"/>
                </a:lnTo>
                <a:close/>
              </a:path>
            </a:pathLst>
          </a:cu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"/>
          <p:cNvSpPr/>
          <p:nvPr/>
        </p:nvSpPr>
        <p:spPr>
          <a:xfrm rot="-5400000" flipH="1">
            <a:off x="4709595" y="802661"/>
            <a:ext cx="5178317" cy="3690569"/>
          </a:xfrm>
          <a:custGeom>
            <a:avLst/>
            <a:gdLst/>
            <a:ahLst/>
            <a:cxnLst/>
            <a:rect l="l" t="t" r="r" b="b"/>
            <a:pathLst>
              <a:path w="44430" h="31998" extrusionOk="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322" name="Google Shape;322;p26"/>
          <p:cNvSpPr/>
          <p:nvPr/>
        </p:nvSpPr>
        <p:spPr>
          <a:xfrm flipH="1">
            <a:off x="4" y="4392602"/>
            <a:ext cx="1020835" cy="750907"/>
          </a:xfrm>
          <a:custGeom>
            <a:avLst/>
            <a:gdLst/>
            <a:ahLst/>
            <a:cxnLst/>
            <a:rect l="l" t="t" r="r" b="b"/>
            <a:pathLst>
              <a:path w="15250" h="7108" extrusionOk="0">
                <a:moveTo>
                  <a:pt x="15250" y="0"/>
                </a:moveTo>
                <a:cubicBezTo>
                  <a:pt x="15107" y="0"/>
                  <a:pt x="14964" y="0"/>
                  <a:pt x="14820" y="4"/>
                </a:cubicBezTo>
                <a:cubicBezTo>
                  <a:pt x="11582" y="61"/>
                  <a:pt x="8285" y="555"/>
                  <a:pt x="5394" y="2019"/>
                </a:cubicBezTo>
                <a:cubicBezTo>
                  <a:pt x="3153" y="3146"/>
                  <a:pt x="1174" y="4917"/>
                  <a:pt x="0" y="7108"/>
                </a:cubicBezTo>
                <a:lnTo>
                  <a:pt x="15250" y="7108"/>
                </a:lnTo>
                <a:lnTo>
                  <a:pt x="15250" y="0"/>
                </a:lnTo>
                <a:close/>
              </a:path>
            </a:pathLst>
          </a:custGeom>
          <a:solidFill>
            <a:srgbClr val="244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3" name="Google Shape;323;p2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17150" y="1632775"/>
            <a:ext cx="1635475" cy="187795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6"/>
          <p:cNvSpPr txBox="1">
            <a:spLocks noGrp="1"/>
          </p:cNvSpPr>
          <p:nvPr>
            <p:ph type="body" idx="1"/>
          </p:nvPr>
        </p:nvSpPr>
        <p:spPr>
          <a:xfrm>
            <a:off x="2418850" y="632200"/>
            <a:ext cx="6441000" cy="3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ps">
  <p:cSld name="CUSTOM_10_1_1_1_1_1_1_1_1_1_1_1_1_1_1_2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7"/>
          <p:cNvSpPr/>
          <p:nvPr/>
        </p:nvSpPr>
        <p:spPr>
          <a:xfrm>
            <a:off x="-2" y="0"/>
            <a:ext cx="9144057" cy="5181678"/>
          </a:xfrm>
          <a:custGeom>
            <a:avLst/>
            <a:gdLst/>
            <a:ahLst/>
            <a:cxnLst/>
            <a:rect l="l" t="t" r="r" b="b"/>
            <a:pathLst>
              <a:path w="53336" h="30224" extrusionOk="0">
                <a:moveTo>
                  <a:pt x="0" y="0"/>
                </a:moveTo>
                <a:lnTo>
                  <a:pt x="0" y="30224"/>
                </a:lnTo>
                <a:lnTo>
                  <a:pt x="53336" y="30224"/>
                </a:lnTo>
                <a:lnTo>
                  <a:pt x="533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329" name="Google Shape;329;p27"/>
          <p:cNvSpPr/>
          <p:nvPr/>
        </p:nvSpPr>
        <p:spPr>
          <a:xfrm rot="10800000" flipH="1">
            <a:off x="3506300" y="0"/>
            <a:ext cx="5637723" cy="4060226"/>
          </a:xfrm>
          <a:custGeom>
            <a:avLst/>
            <a:gdLst/>
            <a:ahLst/>
            <a:cxnLst/>
            <a:rect l="l" t="t" r="r" b="b"/>
            <a:pathLst>
              <a:path w="44430" h="31998" extrusionOk="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7"/>
          <p:cNvSpPr/>
          <p:nvPr/>
        </p:nvSpPr>
        <p:spPr>
          <a:xfrm>
            <a:off x="2324381" y="3373065"/>
            <a:ext cx="1181925" cy="1181925"/>
          </a:xfrm>
          <a:custGeom>
            <a:avLst/>
            <a:gdLst/>
            <a:ahLst/>
            <a:cxnLst/>
            <a:rect l="l" t="t" r="r" b="b"/>
            <a:pathLst>
              <a:path w="6894" h="6894" extrusionOk="0">
                <a:moveTo>
                  <a:pt x="3447" y="1"/>
                </a:moveTo>
                <a:cubicBezTo>
                  <a:pt x="1543" y="1"/>
                  <a:pt x="0" y="1543"/>
                  <a:pt x="0" y="3447"/>
                </a:cubicBezTo>
                <a:cubicBezTo>
                  <a:pt x="0" y="5351"/>
                  <a:pt x="1543" y="6893"/>
                  <a:pt x="3447" y="6893"/>
                </a:cubicBezTo>
                <a:cubicBezTo>
                  <a:pt x="5351" y="6893"/>
                  <a:pt x="6893" y="5351"/>
                  <a:pt x="6893" y="3447"/>
                </a:cubicBezTo>
                <a:cubicBezTo>
                  <a:pt x="6893" y="1543"/>
                  <a:pt x="5351" y="1"/>
                  <a:pt x="3447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7"/>
          <p:cNvSpPr txBox="1"/>
          <p:nvPr/>
        </p:nvSpPr>
        <p:spPr>
          <a:xfrm>
            <a:off x="261275" y="11521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56B3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Tips</a:t>
            </a:r>
            <a:endParaRPr sz="2400" b="1">
              <a:solidFill>
                <a:srgbClr val="0056B3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pic>
        <p:nvPicPr>
          <p:cNvPr id="332" name="Google Shape;332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7479" y="1698825"/>
            <a:ext cx="1742751" cy="1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7"/>
          <p:cNvSpPr txBox="1">
            <a:spLocks noGrp="1"/>
          </p:cNvSpPr>
          <p:nvPr>
            <p:ph type="body" idx="1"/>
          </p:nvPr>
        </p:nvSpPr>
        <p:spPr>
          <a:xfrm>
            <a:off x="2263100" y="749800"/>
            <a:ext cx="6596700" cy="38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●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○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■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●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○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■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●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○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■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p">
  <p:cSld name="CUSTOM_10_1_1_1_1_1_1_1_1_1_1_1_1_1_1_2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8"/>
          <p:cNvSpPr/>
          <p:nvPr/>
        </p:nvSpPr>
        <p:spPr>
          <a:xfrm>
            <a:off x="-2" y="0"/>
            <a:ext cx="9144057" cy="5181678"/>
          </a:xfrm>
          <a:custGeom>
            <a:avLst/>
            <a:gdLst/>
            <a:ahLst/>
            <a:cxnLst/>
            <a:rect l="l" t="t" r="r" b="b"/>
            <a:pathLst>
              <a:path w="53336" h="30224" extrusionOk="0">
                <a:moveTo>
                  <a:pt x="0" y="0"/>
                </a:moveTo>
                <a:lnTo>
                  <a:pt x="0" y="30224"/>
                </a:lnTo>
                <a:lnTo>
                  <a:pt x="53336" y="30224"/>
                </a:lnTo>
                <a:lnTo>
                  <a:pt x="533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338" name="Google Shape;338;p28"/>
          <p:cNvSpPr/>
          <p:nvPr/>
        </p:nvSpPr>
        <p:spPr>
          <a:xfrm rot="10800000" flipH="1">
            <a:off x="3506300" y="0"/>
            <a:ext cx="5637723" cy="4060226"/>
          </a:xfrm>
          <a:custGeom>
            <a:avLst/>
            <a:gdLst/>
            <a:ahLst/>
            <a:cxnLst/>
            <a:rect l="l" t="t" r="r" b="b"/>
            <a:pathLst>
              <a:path w="44430" h="31998" extrusionOk="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8"/>
          <p:cNvSpPr/>
          <p:nvPr/>
        </p:nvSpPr>
        <p:spPr>
          <a:xfrm>
            <a:off x="2324381" y="3373065"/>
            <a:ext cx="1181925" cy="1181925"/>
          </a:xfrm>
          <a:custGeom>
            <a:avLst/>
            <a:gdLst/>
            <a:ahLst/>
            <a:cxnLst/>
            <a:rect l="l" t="t" r="r" b="b"/>
            <a:pathLst>
              <a:path w="6894" h="6894" extrusionOk="0">
                <a:moveTo>
                  <a:pt x="3447" y="1"/>
                </a:moveTo>
                <a:cubicBezTo>
                  <a:pt x="1543" y="1"/>
                  <a:pt x="0" y="1543"/>
                  <a:pt x="0" y="3447"/>
                </a:cubicBezTo>
                <a:cubicBezTo>
                  <a:pt x="0" y="5351"/>
                  <a:pt x="1543" y="6893"/>
                  <a:pt x="3447" y="6893"/>
                </a:cubicBezTo>
                <a:cubicBezTo>
                  <a:pt x="5351" y="6893"/>
                  <a:pt x="6893" y="5351"/>
                  <a:pt x="6893" y="3447"/>
                </a:cubicBezTo>
                <a:cubicBezTo>
                  <a:pt x="6893" y="1543"/>
                  <a:pt x="5351" y="1"/>
                  <a:pt x="3447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8"/>
          <p:cNvSpPr txBox="1"/>
          <p:nvPr/>
        </p:nvSpPr>
        <p:spPr>
          <a:xfrm>
            <a:off x="261275" y="11521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56B3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Tip</a:t>
            </a:r>
            <a:endParaRPr sz="2400" b="1">
              <a:solidFill>
                <a:srgbClr val="0056B3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pic>
        <p:nvPicPr>
          <p:cNvPr id="341" name="Google Shape;341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7479" y="1698825"/>
            <a:ext cx="1742751" cy="1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8"/>
          <p:cNvSpPr txBox="1">
            <a:spLocks noGrp="1"/>
          </p:cNvSpPr>
          <p:nvPr>
            <p:ph type="body" idx="1"/>
          </p:nvPr>
        </p:nvSpPr>
        <p:spPr>
          <a:xfrm>
            <a:off x="2263100" y="749800"/>
            <a:ext cx="6596700" cy="38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●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○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■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●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○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■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●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○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■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member">
  <p:cSld name="CUSTOM_10_1_1_1_1_1_1_1_1_1_1_1_1_1_1_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"/>
          <p:cNvSpPr/>
          <p:nvPr/>
        </p:nvSpPr>
        <p:spPr>
          <a:xfrm>
            <a:off x="-2" y="0"/>
            <a:ext cx="9144057" cy="5181678"/>
          </a:xfrm>
          <a:custGeom>
            <a:avLst/>
            <a:gdLst/>
            <a:ahLst/>
            <a:cxnLst/>
            <a:rect l="l" t="t" r="r" b="b"/>
            <a:pathLst>
              <a:path w="53336" h="30224" extrusionOk="0">
                <a:moveTo>
                  <a:pt x="0" y="0"/>
                </a:moveTo>
                <a:lnTo>
                  <a:pt x="0" y="30224"/>
                </a:lnTo>
                <a:lnTo>
                  <a:pt x="53336" y="30224"/>
                </a:lnTo>
                <a:lnTo>
                  <a:pt x="533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347" name="Google Shape;347;p29"/>
          <p:cNvSpPr/>
          <p:nvPr/>
        </p:nvSpPr>
        <p:spPr>
          <a:xfrm>
            <a:off x="5871881" y="3097815"/>
            <a:ext cx="1181925" cy="1181925"/>
          </a:xfrm>
          <a:custGeom>
            <a:avLst/>
            <a:gdLst/>
            <a:ahLst/>
            <a:cxnLst/>
            <a:rect l="l" t="t" r="r" b="b"/>
            <a:pathLst>
              <a:path w="6894" h="6894" extrusionOk="0">
                <a:moveTo>
                  <a:pt x="3447" y="1"/>
                </a:moveTo>
                <a:cubicBezTo>
                  <a:pt x="1543" y="1"/>
                  <a:pt x="0" y="1543"/>
                  <a:pt x="0" y="3447"/>
                </a:cubicBezTo>
                <a:cubicBezTo>
                  <a:pt x="0" y="5351"/>
                  <a:pt x="1543" y="6893"/>
                  <a:pt x="3447" y="6893"/>
                </a:cubicBezTo>
                <a:cubicBezTo>
                  <a:pt x="5351" y="6893"/>
                  <a:pt x="6893" y="5351"/>
                  <a:pt x="6893" y="3447"/>
                </a:cubicBezTo>
                <a:cubicBezTo>
                  <a:pt x="6893" y="1543"/>
                  <a:pt x="5351" y="1"/>
                  <a:pt x="3447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9"/>
          <p:cNvSpPr/>
          <p:nvPr/>
        </p:nvSpPr>
        <p:spPr>
          <a:xfrm rot="5400000">
            <a:off x="-726905" y="733690"/>
            <a:ext cx="5178317" cy="3729287"/>
          </a:xfrm>
          <a:custGeom>
            <a:avLst/>
            <a:gdLst/>
            <a:ahLst/>
            <a:cxnLst/>
            <a:rect l="l" t="t" r="r" b="b"/>
            <a:pathLst>
              <a:path w="44430" h="31998" extrusionOk="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9" name="Google Shape;349;p2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9"/>
          <p:cNvSpPr txBox="1"/>
          <p:nvPr/>
        </p:nvSpPr>
        <p:spPr>
          <a:xfrm>
            <a:off x="261275" y="11521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56B3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Remember</a:t>
            </a:r>
            <a:endParaRPr sz="2400" b="1">
              <a:solidFill>
                <a:srgbClr val="0056B3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pic>
        <p:nvPicPr>
          <p:cNvPr id="351" name="Google Shape;351;p2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13675" y="1943425"/>
            <a:ext cx="1312900" cy="1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9"/>
          <p:cNvSpPr txBox="1">
            <a:spLocks noGrp="1"/>
          </p:cNvSpPr>
          <p:nvPr>
            <p:ph type="body" idx="1"/>
          </p:nvPr>
        </p:nvSpPr>
        <p:spPr>
          <a:xfrm>
            <a:off x="2263100" y="749800"/>
            <a:ext cx="6596700" cy="38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●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○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■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●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○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■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●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○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■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t us Practice w/o answer">
  <p:cSld name="CUSTOM_10_1_1_1_1_1_1_1_1_1_1_1_1_1_1_1_2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0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0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6" name="Google Shape;356;p30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0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0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0"/>
          <p:cNvSpPr txBox="1"/>
          <p:nvPr/>
        </p:nvSpPr>
        <p:spPr>
          <a:xfrm>
            <a:off x="823500" y="9066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Let’s Practice!</a:t>
            </a:r>
            <a:endParaRPr sz="3000" b="1">
              <a:solidFill>
                <a:schemeClr val="lt1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pic>
        <p:nvPicPr>
          <p:cNvPr id="363" name="Google Shape;363;p30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0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365" name="Google Shape;365;p30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6" name="Google Shape;366;p30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77878" y="211777"/>
            <a:ext cx="307251" cy="30762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0"/>
          <p:cNvSpPr txBox="1">
            <a:spLocks noGrp="1"/>
          </p:cNvSpPr>
          <p:nvPr>
            <p:ph type="body" idx="1"/>
          </p:nvPr>
        </p:nvSpPr>
        <p:spPr>
          <a:xfrm>
            <a:off x="192400" y="766663"/>
            <a:ext cx="8777400" cy="40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Physics Generic Cover Slide">
  <p:cSld name="TITLE_2_1_1">
    <p:bg>
      <p:bgPr>
        <a:solidFill>
          <a:srgbClr val="00BE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6617375" y="467175"/>
            <a:ext cx="2288500" cy="21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4007" y="564750"/>
            <a:ext cx="1730353" cy="43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446275" y="1196250"/>
            <a:ext cx="5041800" cy="26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/>
          <p:nvPr/>
        </p:nvSpPr>
        <p:spPr>
          <a:xfrm>
            <a:off x="676250" y="4006213"/>
            <a:ext cx="5615400" cy="9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600" b="1">
                <a:solidFill>
                  <a:srgbClr val="0056B3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General Physics [1/2]</a:t>
            </a:r>
            <a:endParaRPr sz="1600" b="1">
              <a:solidFill>
                <a:srgbClr val="0056B3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600" b="0">
                <a:solidFill>
                  <a:srgbClr val="0056B3"/>
                </a:solidFill>
                <a:latin typeface="Barlow Medium" panose="00000600000000000000"/>
                <a:ea typeface="Barlow Medium" panose="00000600000000000000"/>
                <a:cs typeface="Barlow Medium" panose="00000600000000000000"/>
                <a:sym typeface="Barlow Medium" panose="00000600000000000000"/>
              </a:rPr>
              <a:t>Science, Technology, Engineering, and Mathematics</a:t>
            </a:r>
            <a:endParaRPr sz="1600" b="0">
              <a:solidFill>
                <a:srgbClr val="0056B3"/>
              </a:solidFill>
              <a:latin typeface="Barlow Medium" panose="00000600000000000000"/>
              <a:ea typeface="Barlow Medium" panose="00000600000000000000"/>
              <a:cs typeface="Barlow Medium" panose="00000600000000000000"/>
              <a:sym typeface="Barlow Medium" panose="00000600000000000000"/>
            </a:endParaRPr>
          </a:p>
        </p:txBody>
      </p:sp>
      <p:grpSp>
        <p:nvGrpSpPr>
          <p:cNvPr id="30" name="Google Shape;30;p4"/>
          <p:cNvGrpSpPr/>
          <p:nvPr/>
        </p:nvGrpSpPr>
        <p:grpSpPr>
          <a:xfrm>
            <a:off x="-115696" y="4288024"/>
            <a:ext cx="726600" cy="426600"/>
            <a:chOff x="-115696" y="4288024"/>
            <a:chExt cx="726600" cy="426600"/>
          </a:xfrm>
        </p:grpSpPr>
        <p:sp>
          <p:nvSpPr>
            <p:cNvPr id="31" name="Google Shape;31;p4"/>
            <p:cNvSpPr/>
            <p:nvPr/>
          </p:nvSpPr>
          <p:spPr>
            <a:xfrm>
              <a:off x="-115696" y="4288024"/>
              <a:ext cx="726600" cy="426600"/>
            </a:xfrm>
            <a:prstGeom prst="roundRect">
              <a:avLst>
                <a:gd name="adj" fmla="val 16667"/>
              </a:avLst>
            </a:prstGeom>
            <a:solidFill>
              <a:srgbClr val="056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" name="Google Shape;32;p4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219550" y="4352924"/>
              <a:ext cx="309050" cy="296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t us Practice w/ answer">
  <p:cSld name="CUSTOM_10_1_1_1_1_1_1_1_1_1_1_1_1_1_1_1_2_1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1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1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1" name="Google Shape;371;p31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1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1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1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1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1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1"/>
          <p:cNvSpPr txBox="1"/>
          <p:nvPr/>
        </p:nvSpPr>
        <p:spPr>
          <a:xfrm>
            <a:off x="823500" y="9066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Let’s Practice!</a:t>
            </a:r>
            <a:endParaRPr sz="2400" b="1">
              <a:solidFill>
                <a:schemeClr val="lt1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pic>
        <p:nvPicPr>
          <p:cNvPr id="378" name="Google Shape;378;p31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1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380" name="Google Shape;380;p31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1" name="Google Shape;381;p31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77878" y="211777"/>
            <a:ext cx="307251" cy="30762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1"/>
          <p:cNvSpPr txBox="1">
            <a:spLocks noGrp="1"/>
          </p:cNvSpPr>
          <p:nvPr>
            <p:ph type="body" idx="1"/>
          </p:nvPr>
        </p:nvSpPr>
        <p:spPr>
          <a:xfrm>
            <a:off x="192400" y="766675"/>
            <a:ext cx="8777400" cy="29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y it!">
  <p:cSld name="CUSTOM_11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/>
          <p:nvPr/>
        </p:nvSpPr>
        <p:spPr>
          <a:xfrm>
            <a:off x="-2" y="0"/>
            <a:ext cx="9144057" cy="5181678"/>
          </a:xfrm>
          <a:custGeom>
            <a:avLst/>
            <a:gdLst/>
            <a:ahLst/>
            <a:cxnLst/>
            <a:rect l="l" t="t" r="r" b="b"/>
            <a:pathLst>
              <a:path w="53336" h="30224" extrusionOk="0">
                <a:moveTo>
                  <a:pt x="0" y="0"/>
                </a:moveTo>
                <a:lnTo>
                  <a:pt x="0" y="30224"/>
                </a:lnTo>
                <a:lnTo>
                  <a:pt x="53336" y="30224"/>
                </a:lnTo>
                <a:lnTo>
                  <a:pt x="53336" y="0"/>
                </a:lnTo>
                <a:close/>
              </a:path>
            </a:pathLst>
          </a:cu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2"/>
          <p:cNvSpPr/>
          <p:nvPr/>
        </p:nvSpPr>
        <p:spPr>
          <a:xfrm>
            <a:off x="3582525" y="1197650"/>
            <a:ext cx="5637723" cy="4060226"/>
          </a:xfrm>
          <a:custGeom>
            <a:avLst/>
            <a:gdLst/>
            <a:ahLst/>
            <a:cxnLst/>
            <a:rect l="l" t="t" r="r" b="b"/>
            <a:pathLst>
              <a:path w="44430" h="31998" extrusionOk="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387" name="Google Shape;387;p32"/>
          <p:cNvSpPr/>
          <p:nvPr/>
        </p:nvSpPr>
        <p:spPr>
          <a:xfrm>
            <a:off x="649368" y="2452315"/>
            <a:ext cx="1181925" cy="1181925"/>
          </a:xfrm>
          <a:custGeom>
            <a:avLst/>
            <a:gdLst/>
            <a:ahLst/>
            <a:cxnLst/>
            <a:rect l="l" t="t" r="r" b="b"/>
            <a:pathLst>
              <a:path w="6894" h="6894" extrusionOk="0">
                <a:moveTo>
                  <a:pt x="3447" y="1"/>
                </a:moveTo>
                <a:cubicBezTo>
                  <a:pt x="1543" y="1"/>
                  <a:pt x="0" y="1543"/>
                  <a:pt x="0" y="3447"/>
                </a:cubicBezTo>
                <a:cubicBezTo>
                  <a:pt x="0" y="5351"/>
                  <a:pt x="1543" y="6893"/>
                  <a:pt x="3447" y="6893"/>
                </a:cubicBezTo>
                <a:cubicBezTo>
                  <a:pt x="5351" y="6893"/>
                  <a:pt x="6893" y="5351"/>
                  <a:pt x="6893" y="3447"/>
                </a:cubicBezTo>
                <a:cubicBezTo>
                  <a:pt x="6893" y="1543"/>
                  <a:pt x="5351" y="1"/>
                  <a:pt x="3447" y="1"/>
                </a:cubicBezTo>
                <a:close/>
              </a:path>
            </a:pathLst>
          </a:custGeom>
          <a:solidFill>
            <a:srgbClr val="244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8" name="Google Shape;388;p3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2"/>
          <p:cNvSpPr txBox="1">
            <a:spLocks noGrp="1"/>
          </p:cNvSpPr>
          <p:nvPr>
            <p:ph type="sldNum" idx="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390" name="Google Shape;390;p32"/>
          <p:cNvSpPr txBox="1"/>
          <p:nvPr/>
        </p:nvSpPr>
        <p:spPr>
          <a:xfrm>
            <a:off x="261275" y="11521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6C142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Try It!</a:t>
            </a:r>
            <a:endParaRPr sz="3000">
              <a:solidFill>
                <a:srgbClr val="F6C142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pic>
        <p:nvPicPr>
          <p:cNvPr id="391" name="Google Shape;391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50629" y="1876156"/>
            <a:ext cx="1281627" cy="170849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2"/>
          <p:cNvSpPr txBox="1"/>
          <p:nvPr/>
        </p:nvSpPr>
        <p:spPr>
          <a:xfrm>
            <a:off x="2007450" y="740975"/>
            <a:ext cx="6871200" cy="3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6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32"/>
          <p:cNvSpPr txBox="1"/>
          <p:nvPr/>
        </p:nvSpPr>
        <p:spPr>
          <a:xfrm>
            <a:off x="2125650" y="639025"/>
            <a:ext cx="67530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Google Shape;394;p32"/>
          <p:cNvSpPr txBox="1">
            <a:spLocks noGrp="1"/>
          </p:cNvSpPr>
          <p:nvPr>
            <p:ph type="body" idx="1"/>
          </p:nvPr>
        </p:nvSpPr>
        <p:spPr>
          <a:xfrm>
            <a:off x="1988650" y="749788"/>
            <a:ext cx="6871200" cy="38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●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○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■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●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○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■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●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○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■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t's Sum It Up">
  <p:cSld name="CUSTOM_10_1_1_1_1_1_1_1_1_1_1_1_1_1_1_1_1_3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4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4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414" name="Google Shape;414;p34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5" name="Google Shape;415;p34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4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4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4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4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4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4"/>
          <p:cNvSpPr txBox="1"/>
          <p:nvPr/>
        </p:nvSpPr>
        <p:spPr>
          <a:xfrm>
            <a:off x="823500" y="9066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Let’s Sum It Up!</a:t>
            </a:r>
            <a:endParaRPr sz="2400" b="1">
              <a:solidFill>
                <a:schemeClr val="lt1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pic>
        <p:nvPicPr>
          <p:cNvPr id="422" name="Google Shape;422;p34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4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4" name="Google Shape;424;p3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75875" y="215749"/>
            <a:ext cx="313176" cy="31332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4"/>
          <p:cNvSpPr txBox="1">
            <a:spLocks noGrp="1"/>
          </p:cNvSpPr>
          <p:nvPr>
            <p:ph type="body" idx="1"/>
          </p:nvPr>
        </p:nvSpPr>
        <p:spPr>
          <a:xfrm>
            <a:off x="192400" y="766663"/>
            <a:ext cx="8777400" cy="40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Formula">
  <p:cSld name="CUSTOM_10_1_1_1_1_1_1_1_1_1_1_1_1_1_1_1_1_2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9" name="Google Shape;429;p35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5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5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5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5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5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5"/>
          <p:cNvSpPr txBox="1"/>
          <p:nvPr/>
        </p:nvSpPr>
        <p:spPr>
          <a:xfrm>
            <a:off x="823500" y="9066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Key Formula</a:t>
            </a:r>
            <a:endParaRPr sz="2400" b="1">
              <a:solidFill>
                <a:schemeClr val="lt1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pic>
        <p:nvPicPr>
          <p:cNvPr id="436" name="Google Shape;436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5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438" name="Google Shape;438;p35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9" name="Google Shape;439;p35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63050" y="196267"/>
            <a:ext cx="338841" cy="33884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5"/>
          <p:cNvSpPr txBox="1">
            <a:spLocks noGrp="1"/>
          </p:cNvSpPr>
          <p:nvPr>
            <p:ph type="body" idx="1"/>
          </p:nvPr>
        </p:nvSpPr>
        <p:spPr>
          <a:xfrm>
            <a:off x="192400" y="766663"/>
            <a:ext cx="8777400" cy="40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llenge Yourself">
  <p:cSld name="CUSTOM_10_1_1_1_1_1_1_1_1_1_1_1_1_1_1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6"/>
          <p:cNvSpPr/>
          <p:nvPr/>
        </p:nvSpPr>
        <p:spPr>
          <a:xfrm>
            <a:off x="-2" y="0"/>
            <a:ext cx="9144057" cy="5181678"/>
          </a:xfrm>
          <a:custGeom>
            <a:avLst/>
            <a:gdLst/>
            <a:ahLst/>
            <a:cxnLst/>
            <a:rect l="l" t="t" r="r" b="b"/>
            <a:pathLst>
              <a:path w="53336" h="30224" extrusionOk="0">
                <a:moveTo>
                  <a:pt x="0" y="0"/>
                </a:moveTo>
                <a:lnTo>
                  <a:pt x="0" y="30224"/>
                </a:lnTo>
                <a:lnTo>
                  <a:pt x="53336" y="30224"/>
                </a:lnTo>
                <a:lnTo>
                  <a:pt x="53336" y="0"/>
                </a:lnTo>
                <a:close/>
              </a:path>
            </a:pathLst>
          </a:cu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6"/>
          <p:cNvSpPr/>
          <p:nvPr/>
        </p:nvSpPr>
        <p:spPr>
          <a:xfrm>
            <a:off x="3582525" y="1197650"/>
            <a:ext cx="5637723" cy="4060226"/>
          </a:xfrm>
          <a:custGeom>
            <a:avLst/>
            <a:gdLst/>
            <a:ahLst/>
            <a:cxnLst/>
            <a:rect l="l" t="t" r="r" b="b"/>
            <a:pathLst>
              <a:path w="44430" h="31998" extrusionOk="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445" name="Google Shape;445;p36"/>
          <p:cNvSpPr/>
          <p:nvPr/>
        </p:nvSpPr>
        <p:spPr>
          <a:xfrm>
            <a:off x="649368" y="2452315"/>
            <a:ext cx="1181925" cy="1181925"/>
          </a:xfrm>
          <a:custGeom>
            <a:avLst/>
            <a:gdLst/>
            <a:ahLst/>
            <a:cxnLst/>
            <a:rect l="l" t="t" r="r" b="b"/>
            <a:pathLst>
              <a:path w="6894" h="6894" extrusionOk="0">
                <a:moveTo>
                  <a:pt x="3447" y="1"/>
                </a:moveTo>
                <a:cubicBezTo>
                  <a:pt x="1543" y="1"/>
                  <a:pt x="0" y="1543"/>
                  <a:pt x="0" y="3447"/>
                </a:cubicBezTo>
                <a:cubicBezTo>
                  <a:pt x="0" y="5351"/>
                  <a:pt x="1543" y="6893"/>
                  <a:pt x="3447" y="6893"/>
                </a:cubicBezTo>
                <a:cubicBezTo>
                  <a:pt x="5351" y="6893"/>
                  <a:pt x="6893" y="5351"/>
                  <a:pt x="6893" y="3447"/>
                </a:cubicBezTo>
                <a:cubicBezTo>
                  <a:pt x="6893" y="1543"/>
                  <a:pt x="5351" y="1"/>
                  <a:pt x="3447" y="1"/>
                </a:cubicBezTo>
                <a:close/>
              </a:path>
            </a:pathLst>
          </a:custGeom>
          <a:solidFill>
            <a:srgbClr val="244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3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6"/>
          <p:cNvSpPr txBox="1">
            <a:spLocks noGrp="1"/>
          </p:cNvSpPr>
          <p:nvPr>
            <p:ph type="sldNum" idx="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448" name="Google Shape;448;p36"/>
          <p:cNvSpPr txBox="1"/>
          <p:nvPr/>
        </p:nvSpPr>
        <p:spPr>
          <a:xfrm>
            <a:off x="261275" y="11521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6C142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Challenge Yourself</a:t>
            </a:r>
            <a:endParaRPr sz="3000">
              <a:solidFill>
                <a:srgbClr val="F6C142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pic>
        <p:nvPicPr>
          <p:cNvPr id="449" name="Google Shape;449;p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6525" y="1876186"/>
            <a:ext cx="1281625" cy="1708474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6"/>
          <p:cNvSpPr txBox="1">
            <a:spLocks noGrp="1"/>
          </p:cNvSpPr>
          <p:nvPr>
            <p:ph type="body" idx="1"/>
          </p:nvPr>
        </p:nvSpPr>
        <p:spPr>
          <a:xfrm>
            <a:off x="1988650" y="749788"/>
            <a:ext cx="6871200" cy="38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●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○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■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●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○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■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●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○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■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Credits and Bibliography in 1 slide">
  <p:cSld name="CUSTOM_10_1_1_1_1_1_1_1_1_1_1_1_1_1_1_1_1_1_2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7"/>
          <p:cNvSpPr/>
          <p:nvPr/>
        </p:nvSpPr>
        <p:spPr>
          <a:xfrm>
            <a:off x="-9700" y="6850"/>
            <a:ext cx="4603200" cy="51435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7"/>
          <p:cNvSpPr txBox="1"/>
          <p:nvPr/>
        </p:nvSpPr>
        <p:spPr>
          <a:xfrm>
            <a:off x="846700" y="685025"/>
            <a:ext cx="28362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Photo Credits</a:t>
            </a:r>
            <a:endParaRPr sz="2400" b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sp>
        <p:nvSpPr>
          <p:cNvPr id="454" name="Google Shape;454;p37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455" name="Google Shape;455;p37"/>
          <p:cNvSpPr txBox="1"/>
          <p:nvPr/>
        </p:nvSpPr>
        <p:spPr>
          <a:xfrm>
            <a:off x="5571100" y="685025"/>
            <a:ext cx="28362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72D7B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Bibliography</a:t>
            </a:r>
            <a:endParaRPr sz="2400" b="0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72D7B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pic>
        <p:nvPicPr>
          <p:cNvPr id="456" name="Google Shape;456;p3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7" name="Google Shape;457;p37"/>
          <p:cNvGrpSpPr/>
          <p:nvPr/>
        </p:nvGrpSpPr>
        <p:grpSpPr>
          <a:xfrm>
            <a:off x="63175" y="3733124"/>
            <a:ext cx="2400845" cy="1393501"/>
            <a:chOff x="6623400" y="3679849"/>
            <a:chExt cx="2400845" cy="1393501"/>
          </a:xfrm>
        </p:grpSpPr>
        <p:pic>
          <p:nvPicPr>
            <p:cNvPr id="458" name="Google Shape;458;p37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37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37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37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37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37"/>
            <p:cNvPicPr preferRelativeResize="0"/>
            <p:nvPr/>
          </p:nvPicPr>
          <p:blipFill>
            <a:blip r:embed="rId8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4" name="Google Shape;464;p37"/>
          <p:cNvSpPr txBox="1">
            <a:spLocks noGrp="1"/>
          </p:cNvSpPr>
          <p:nvPr>
            <p:ph type="body" idx="1"/>
          </p:nvPr>
        </p:nvSpPr>
        <p:spPr>
          <a:xfrm>
            <a:off x="192400" y="1242075"/>
            <a:ext cx="4214700" cy="35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65" name="Google Shape;465;p37"/>
          <p:cNvSpPr txBox="1">
            <a:spLocks noGrp="1"/>
          </p:cNvSpPr>
          <p:nvPr>
            <p:ph type="body" idx="2"/>
          </p:nvPr>
        </p:nvSpPr>
        <p:spPr>
          <a:xfrm>
            <a:off x="4761050" y="1394475"/>
            <a:ext cx="4214700" cy="35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1400"/>
              <a:buFont typeface="Open Sans"/>
              <a:buChar char="●"/>
              <a:defRPr sz="14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1400"/>
              <a:buFont typeface="Open Sans"/>
              <a:buChar char="○"/>
              <a:defRPr sz="14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1400"/>
              <a:buFont typeface="Open Sans"/>
              <a:buChar char="■"/>
              <a:defRPr sz="14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1400"/>
              <a:buFont typeface="Open Sans"/>
              <a:buChar char="●"/>
              <a:defRPr sz="14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1400"/>
              <a:buFont typeface="Open Sans"/>
              <a:buChar char="○"/>
              <a:defRPr sz="14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1400"/>
              <a:buFont typeface="Open Sans"/>
              <a:buChar char="■"/>
              <a:defRPr sz="14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1400"/>
              <a:buFont typeface="Open Sans"/>
              <a:buChar char="●"/>
              <a:defRPr sz="14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1400"/>
              <a:buFont typeface="Open Sans"/>
              <a:buChar char="○"/>
              <a:defRPr sz="14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1400"/>
              <a:buFont typeface="Open Sans"/>
              <a:buChar char="■"/>
              <a:defRPr sz="14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Credits slide">
  <p:cSld name="CUSTOM_10_1_1_1_1_1_1_1_1_1_1_1_1_1_1_1_1_1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8"/>
          <p:cNvSpPr/>
          <p:nvPr/>
        </p:nvSpPr>
        <p:spPr>
          <a:xfrm>
            <a:off x="-9700" y="6850"/>
            <a:ext cx="9144000" cy="51435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8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469" name="Google Shape;469;p3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0" name="Google Shape;470;p38"/>
          <p:cNvGrpSpPr/>
          <p:nvPr/>
        </p:nvGrpSpPr>
        <p:grpSpPr>
          <a:xfrm>
            <a:off x="63175" y="3733124"/>
            <a:ext cx="2400845" cy="1393501"/>
            <a:chOff x="6623400" y="3679849"/>
            <a:chExt cx="2400845" cy="1393501"/>
          </a:xfrm>
        </p:grpSpPr>
        <p:pic>
          <p:nvPicPr>
            <p:cNvPr id="471" name="Google Shape;471;p38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38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" name="Google Shape;473;p38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" name="Google Shape;474;p38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38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38"/>
            <p:cNvPicPr preferRelativeResize="0"/>
            <p:nvPr/>
          </p:nvPicPr>
          <p:blipFill>
            <a:blip r:embed="rId8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7" name="Google Shape;477;p38"/>
          <p:cNvSpPr txBox="1"/>
          <p:nvPr/>
        </p:nvSpPr>
        <p:spPr>
          <a:xfrm>
            <a:off x="261275" y="11521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Photo Credit</a:t>
            </a:r>
            <a:endParaRPr sz="3000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sp>
        <p:nvSpPr>
          <p:cNvPr id="478" name="Google Shape;478;p38"/>
          <p:cNvSpPr txBox="1">
            <a:spLocks noGrp="1"/>
          </p:cNvSpPr>
          <p:nvPr>
            <p:ph type="body" idx="1"/>
          </p:nvPr>
        </p:nvSpPr>
        <p:spPr>
          <a:xfrm>
            <a:off x="192400" y="766663"/>
            <a:ext cx="8777400" cy="40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bliography slide">
  <p:cSld name="CUSTOM_10_1_1_1_1_1_1_1_1_1_1_1_1_1_1_1_1_1_1_1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9"/>
          <p:cNvSpPr/>
          <p:nvPr/>
        </p:nvSpPr>
        <p:spPr>
          <a:xfrm>
            <a:off x="-9700" y="6850"/>
            <a:ext cx="9144000" cy="51435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9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482" name="Google Shape;482;p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39"/>
          <p:cNvGrpSpPr/>
          <p:nvPr/>
        </p:nvGrpSpPr>
        <p:grpSpPr>
          <a:xfrm>
            <a:off x="63175" y="3733124"/>
            <a:ext cx="2400845" cy="1393501"/>
            <a:chOff x="6623400" y="3679849"/>
            <a:chExt cx="2400845" cy="1393501"/>
          </a:xfrm>
        </p:grpSpPr>
        <p:pic>
          <p:nvPicPr>
            <p:cNvPr id="484" name="Google Shape;484;p39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Google Shape;485;p39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39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39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39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39"/>
            <p:cNvPicPr preferRelativeResize="0"/>
            <p:nvPr/>
          </p:nvPicPr>
          <p:blipFill>
            <a:blip r:embed="rId8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0" name="Google Shape;490;p39"/>
          <p:cNvSpPr txBox="1"/>
          <p:nvPr/>
        </p:nvSpPr>
        <p:spPr>
          <a:xfrm>
            <a:off x="261275" y="11521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Bibliography</a:t>
            </a:r>
            <a:endParaRPr sz="3000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sp>
        <p:nvSpPr>
          <p:cNvPr id="491" name="Google Shape;491;p39"/>
          <p:cNvSpPr txBox="1">
            <a:spLocks noGrp="1"/>
          </p:cNvSpPr>
          <p:nvPr>
            <p:ph type="body" idx="1"/>
          </p:nvPr>
        </p:nvSpPr>
        <p:spPr>
          <a:xfrm>
            <a:off x="192400" y="766663"/>
            <a:ext cx="8777400" cy="40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- Text only">
  <p:cSld name="CUSTOM_10_1_1_1_1_2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0"/>
          <p:cNvSpPr/>
          <p:nvPr/>
        </p:nvSpPr>
        <p:spPr>
          <a:xfrm>
            <a:off x="-9700" y="0"/>
            <a:ext cx="9144000" cy="51504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0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grpSp>
        <p:nvGrpSpPr>
          <p:cNvPr id="495" name="Google Shape;495;p40"/>
          <p:cNvGrpSpPr/>
          <p:nvPr/>
        </p:nvGrpSpPr>
        <p:grpSpPr>
          <a:xfrm>
            <a:off x="139375" y="3733124"/>
            <a:ext cx="2400845" cy="1393501"/>
            <a:chOff x="6623400" y="3679849"/>
            <a:chExt cx="2400845" cy="1393501"/>
          </a:xfrm>
        </p:grpSpPr>
        <p:pic>
          <p:nvPicPr>
            <p:cNvPr id="496" name="Google Shape;496;p40"/>
            <p:cNvPicPr preferRelativeResize="0"/>
            <p:nvPr/>
          </p:nvPicPr>
          <p:blipFill>
            <a:blip r:embed="rId2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40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40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40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40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" name="Google Shape;501;p40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2" name="Google Shape;502;p40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60286" y="25455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0"/>
          <p:cNvSpPr txBox="1">
            <a:spLocks noGrp="1"/>
          </p:cNvSpPr>
          <p:nvPr>
            <p:ph type="body" idx="1"/>
          </p:nvPr>
        </p:nvSpPr>
        <p:spPr>
          <a:xfrm>
            <a:off x="192400" y="655675"/>
            <a:ext cx="8777400" cy="4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Biology Generic Cover Slide 1">
  <p:cSld name="TITLE_2_1_3_1">
    <p:bg>
      <p:bgPr>
        <a:solidFill>
          <a:srgbClr val="00BEFF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41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6943725" y="429700"/>
            <a:ext cx="1800225" cy="22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stone Project Generic Cover Slide">
  <p:cSld name="TITLE_2_1">
    <p:bg>
      <p:bgPr>
        <a:solidFill>
          <a:srgbClr val="00BEFF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6474775" y="419925"/>
            <a:ext cx="2564450" cy="23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4007" y="564750"/>
            <a:ext cx="1730353" cy="430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446275" y="1196250"/>
            <a:ext cx="5041800" cy="26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/>
          <p:nvPr/>
        </p:nvSpPr>
        <p:spPr>
          <a:xfrm>
            <a:off x="676250" y="4006213"/>
            <a:ext cx="5615400" cy="9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600" b="1">
                <a:solidFill>
                  <a:srgbClr val="0056B3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Capstone Project</a:t>
            </a:r>
            <a:endParaRPr sz="1600" b="1">
              <a:solidFill>
                <a:srgbClr val="0056B3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600" b="0">
                <a:solidFill>
                  <a:srgbClr val="0056B3"/>
                </a:solidFill>
                <a:latin typeface="Barlow Medium" panose="00000600000000000000"/>
                <a:ea typeface="Barlow Medium" panose="00000600000000000000"/>
                <a:cs typeface="Barlow Medium" panose="00000600000000000000"/>
                <a:sym typeface="Barlow Medium" panose="00000600000000000000"/>
              </a:rPr>
              <a:t>Science, Technology, Engineering, and Mathematics</a:t>
            </a:r>
            <a:endParaRPr sz="1600" b="0">
              <a:solidFill>
                <a:srgbClr val="0056B3"/>
              </a:solidFill>
              <a:latin typeface="Barlow Medium" panose="00000600000000000000"/>
              <a:ea typeface="Barlow Medium" panose="00000600000000000000"/>
              <a:cs typeface="Barlow Medium" panose="00000600000000000000"/>
              <a:sym typeface="Barlow Medium" panose="00000600000000000000"/>
            </a:endParaRPr>
          </a:p>
        </p:txBody>
      </p:sp>
      <p:grpSp>
        <p:nvGrpSpPr>
          <p:cNvPr id="38" name="Google Shape;38;p5"/>
          <p:cNvGrpSpPr/>
          <p:nvPr/>
        </p:nvGrpSpPr>
        <p:grpSpPr>
          <a:xfrm>
            <a:off x="-115696" y="4288024"/>
            <a:ext cx="726600" cy="426600"/>
            <a:chOff x="-115696" y="4288024"/>
            <a:chExt cx="726600" cy="426600"/>
          </a:xfrm>
        </p:grpSpPr>
        <p:sp>
          <p:nvSpPr>
            <p:cNvPr id="39" name="Google Shape;39;p5"/>
            <p:cNvSpPr/>
            <p:nvPr/>
          </p:nvSpPr>
          <p:spPr>
            <a:xfrm>
              <a:off x="-115696" y="4288024"/>
              <a:ext cx="726600" cy="426600"/>
            </a:xfrm>
            <a:prstGeom prst="roundRect">
              <a:avLst>
                <a:gd name="adj" fmla="val 16667"/>
              </a:avLst>
            </a:prstGeom>
            <a:solidFill>
              <a:srgbClr val="056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" name="Google Shape;40;p5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190250" y="4326625"/>
              <a:ext cx="374225" cy="350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- Side Picture on Left 1">
  <p:cSld name="CUSTOM_10_1_1_1_1_3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2"/>
          <p:cNvSpPr/>
          <p:nvPr/>
        </p:nvSpPr>
        <p:spPr>
          <a:xfrm>
            <a:off x="-9700" y="0"/>
            <a:ext cx="5752200" cy="51504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2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grpSp>
        <p:nvGrpSpPr>
          <p:cNvPr id="509" name="Google Shape;509;p42"/>
          <p:cNvGrpSpPr/>
          <p:nvPr/>
        </p:nvGrpSpPr>
        <p:grpSpPr>
          <a:xfrm>
            <a:off x="139375" y="3733124"/>
            <a:ext cx="2400845" cy="1393501"/>
            <a:chOff x="6623400" y="3679849"/>
            <a:chExt cx="2400845" cy="1393501"/>
          </a:xfrm>
        </p:grpSpPr>
        <p:pic>
          <p:nvPicPr>
            <p:cNvPr id="510" name="Google Shape;510;p42"/>
            <p:cNvPicPr preferRelativeResize="0"/>
            <p:nvPr/>
          </p:nvPicPr>
          <p:blipFill>
            <a:blip r:embed="rId2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42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42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42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" name="Google Shape;514;p42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p42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6" name="Google Shape;516;p42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60286" y="254556"/>
            <a:ext cx="831223" cy="2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- Side Picture on Right">
  <p:cSld name="CUSTOM_10_1_1_1_1_3_1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3"/>
          <p:cNvSpPr/>
          <p:nvPr/>
        </p:nvSpPr>
        <p:spPr>
          <a:xfrm>
            <a:off x="3391800" y="-3450"/>
            <a:ext cx="5752200" cy="51504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grpSp>
        <p:nvGrpSpPr>
          <p:cNvPr id="520" name="Google Shape;520;p43"/>
          <p:cNvGrpSpPr/>
          <p:nvPr/>
        </p:nvGrpSpPr>
        <p:grpSpPr>
          <a:xfrm>
            <a:off x="3540875" y="3729674"/>
            <a:ext cx="2400845" cy="1393501"/>
            <a:chOff x="6623400" y="3679849"/>
            <a:chExt cx="2400845" cy="1393501"/>
          </a:xfrm>
        </p:grpSpPr>
        <p:pic>
          <p:nvPicPr>
            <p:cNvPr id="521" name="Google Shape;521;p43"/>
            <p:cNvPicPr preferRelativeResize="0"/>
            <p:nvPr/>
          </p:nvPicPr>
          <p:blipFill>
            <a:blip r:embed="rId2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" name="Google Shape;522;p43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43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43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43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43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7" name="Google Shape;527;p4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8148586" y="213231"/>
            <a:ext cx="831223" cy="2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culus Generic Cover Slide">
  <p:cSld name="TITLE_2">
    <p:bg>
      <p:bgPr>
        <a:solidFill>
          <a:srgbClr val="00BEF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6067425" y="496625"/>
            <a:ext cx="2971800" cy="24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4007" y="564750"/>
            <a:ext cx="1730353" cy="430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446275" y="1196250"/>
            <a:ext cx="5041800" cy="26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/>
          <p:nvPr/>
        </p:nvSpPr>
        <p:spPr>
          <a:xfrm>
            <a:off x="676250" y="4006213"/>
            <a:ext cx="5615400" cy="9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600" b="1">
                <a:solidFill>
                  <a:srgbClr val="0056B3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Precalculus / Basic Calculus</a:t>
            </a:r>
            <a:endParaRPr sz="1600" b="1">
              <a:solidFill>
                <a:srgbClr val="0056B3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600" b="0">
                <a:solidFill>
                  <a:srgbClr val="0056B3"/>
                </a:solidFill>
                <a:latin typeface="Barlow Medium" panose="00000600000000000000"/>
                <a:ea typeface="Barlow Medium" panose="00000600000000000000"/>
                <a:cs typeface="Barlow Medium" panose="00000600000000000000"/>
                <a:sym typeface="Barlow Medium" panose="00000600000000000000"/>
              </a:rPr>
              <a:t>Science, Technology, Engineering, and Mathematics</a:t>
            </a:r>
            <a:endParaRPr sz="1600" b="0">
              <a:solidFill>
                <a:srgbClr val="0056B3"/>
              </a:solidFill>
              <a:latin typeface="Barlow Medium" panose="00000600000000000000"/>
              <a:ea typeface="Barlow Medium" panose="00000600000000000000"/>
              <a:cs typeface="Barlow Medium" panose="00000600000000000000"/>
              <a:sym typeface="Barlow Medium" panose="00000600000000000000"/>
            </a:endParaRPr>
          </a:p>
        </p:txBody>
      </p:sp>
      <p:grpSp>
        <p:nvGrpSpPr>
          <p:cNvPr id="46" name="Google Shape;46;p6"/>
          <p:cNvGrpSpPr/>
          <p:nvPr/>
        </p:nvGrpSpPr>
        <p:grpSpPr>
          <a:xfrm>
            <a:off x="-115696" y="4288024"/>
            <a:ext cx="726600" cy="426600"/>
            <a:chOff x="-115696" y="4288024"/>
            <a:chExt cx="726600" cy="426600"/>
          </a:xfrm>
        </p:grpSpPr>
        <p:sp>
          <p:nvSpPr>
            <p:cNvPr id="47" name="Google Shape;47;p6"/>
            <p:cNvSpPr/>
            <p:nvPr/>
          </p:nvSpPr>
          <p:spPr>
            <a:xfrm>
              <a:off x="-115696" y="4288024"/>
              <a:ext cx="726600" cy="426600"/>
            </a:xfrm>
            <a:prstGeom prst="roundRect">
              <a:avLst>
                <a:gd name="adj" fmla="val 16667"/>
              </a:avLst>
            </a:prstGeom>
            <a:solidFill>
              <a:srgbClr val="056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8" name="Google Shape;48;p6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180974" y="4352748"/>
              <a:ext cx="366300" cy="304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- Picture on Left">
  <p:cSld name="CUSTOM_10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>
            <a:off x="0" y="0"/>
            <a:ext cx="3937200" cy="51435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92400" y="666750"/>
            <a:ext cx="3472500" cy="4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52" name="Google Shape;52;p7"/>
          <p:cNvGrpSpPr/>
          <p:nvPr/>
        </p:nvGrpSpPr>
        <p:grpSpPr>
          <a:xfrm>
            <a:off x="183325" y="3731047"/>
            <a:ext cx="2309495" cy="1288955"/>
            <a:chOff x="183325" y="3731047"/>
            <a:chExt cx="2309495" cy="1288955"/>
          </a:xfrm>
        </p:grpSpPr>
        <p:pic>
          <p:nvPicPr>
            <p:cNvPr id="53" name="Google Shape;53;p7"/>
            <p:cNvPicPr preferRelativeResize="0"/>
            <p:nvPr/>
          </p:nvPicPr>
          <p:blipFill>
            <a:blip r:embed="rId2">
              <a:alphaModFix amt="25000"/>
            </a:blip>
            <a:stretch>
              <a:fillRect/>
            </a:stretch>
          </p:blipFill>
          <p:spPr>
            <a:xfrm rot="-4301191">
              <a:off x="732863" y="42030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7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716291">
              <a:off x="1432942" y="39050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7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2192520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7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 rot="-764268">
              <a:off x="304900" y="375774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7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-1057666">
              <a:off x="1405792" y="4625958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7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908710">
              <a:off x="230318" y="455636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" name="Google Shape;59;p7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60286" y="25455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- Picture on Right">
  <p:cSld name="CUSTOM_10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5206800" y="0"/>
            <a:ext cx="3937200" cy="51435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8"/>
          <p:cNvGrpSpPr/>
          <p:nvPr/>
        </p:nvGrpSpPr>
        <p:grpSpPr>
          <a:xfrm>
            <a:off x="6736525" y="3731047"/>
            <a:ext cx="2309495" cy="1288955"/>
            <a:chOff x="183325" y="3731047"/>
            <a:chExt cx="2309495" cy="1288955"/>
          </a:xfrm>
        </p:grpSpPr>
        <p:pic>
          <p:nvPicPr>
            <p:cNvPr id="64" name="Google Shape;64;p8"/>
            <p:cNvPicPr preferRelativeResize="0"/>
            <p:nvPr/>
          </p:nvPicPr>
          <p:blipFill>
            <a:blip r:embed="rId2">
              <a:alphaModFix amt="25000"/>
            </a:blip>
            <a:stretch>
              <a:fillRect/>
            </a:stretch>
          </p:blipFill>
          <p:spPr>
            <a:xfrm rot="-4301191">
              <a:off x="732863" y="42030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8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716291">
              <a:off x="1432942" y="39050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8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2192520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8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 rot="-764268">
              <a:off x="304900" y="375774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8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-1057666">
              <a:off x="1405792" y="4625958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8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908710">
              <a:off x="230318" y="455636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" name="Google Shape;70;p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45952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1"/>
          </p:nvPr>
        </p:nvSpPr>
        <p:spPr>
          <a:xfrm>
            <a:off x="5479075" y="666750"/>
            <a:ext cx="3472500" cy="4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- Two Pictures Bottom">
  <p:cSld name="CUSTOM_10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chemeClr val="dk1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solidFill>
                  <a:schemeClr val="dk1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solidFill>
                  <a:schemeClr val="dk1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solidFill>
                  <a:schemeClr val="dk1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solidFill>
                  <a:schemeClr val="dk1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solidFill>
                  <a:schemeClr val="dk1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solidFill>
                  <a:schemeClr val="dk1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solidFill>
                  <a:schemeClr val="dk1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solidFill>
                  <a:schemeClr val="dk1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75" name="Google Shape;75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/>
          <p:nvPr/>
        </p:nvSpPr>
        <p:spPr>
          <a:xfrm>
            <a:off x="-9700" y="-7975"/>
            <a:ext cx="9153600" cy="11850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" name="Google Shape;77;p9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9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4961075">
            <a:off x="8768689" y="69560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9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4301191">
            <a:off x="6761200" y="53421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9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1008095">
            <a:off x="6041880" y="126685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9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 rot="-794169">
            <a:off x="7835948" y="836898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9"/>
          <p:cNvPicPr preferRelativeResize="0"/>
          <p:nvPr/>
        </p:nvPicPr>
        <p:blipFill>
          <a:blip r:embed="rId8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9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908861" y="48315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9"/>
          <p:cNvSpPr txBox="1">
            <a:spLocks noGrp="1"/>
          </p:cNvSpPr>
          <p:nvPr>
            <p:ph type="body" idx="1"/>
          </p:nvPr>
        </p:nvSpPr>
        <p:spPr>
          <a:xfrm>
            <a:off x="192400" y="160925"/>
            <a:ext cx="7485600" cy="8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- Large Picture on Left">
  <p:cSld name="CUSTOM_10_1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/>
          <p:nvPr/>
        </p:nvSpPr>
        <p:spPr>
          <a:xfrm>
            <a:off x="-9700" y="0"/>
            <a:ext cx="3048300" cy="51504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60286" y="254556"/>
            <a:ext cx="831223" cy="20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0"/>
          <p:cNvGrpSpPr/>
          <p:nvPr/>
        </p:nvGrpSpPr>
        <p:grpSpPr>
          <a:xfrm>
            <a:off x="63175" y="3733124"/>
            <a:ext cx="2400845" cy="1393501"/>
            <a:chOff x="6623400" y="3679849"/>
            <a:chExt cx="2400845" cy="1393501"/>
          </a:xfrm>
        </p:grpSpPr>
        <p:pic>
          <p:nvPicPr>
            <p:cNvPr id="89" name="Google Shape;89;p10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0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0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0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0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0"/>
            <p:cNvPicPr preferRelativeResize="0"/>
            <p:nvPr/>
          </p:nvPicPr>
          <p:blipFill>
            <a:blip r:embed="rId8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10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96" name="Google Shape;96;p10"/>
          <p:cNvSpPr txBox="1">
            <a:spLocks noGrp="1"/>
          </p:cNvSpPr>
          <p:nvPr>
            <p:ph type="body" idx="1"/>
          </p:nvPr>
        </p:nvSpPr>
        <p:spPr>
          <a:xfrm>
            <a:off x="192400" y="666750"/>
            <a:ext cx="2647800" cy="4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Montserrat"/>
              <a:buNone/>
              <a:defRPr sz="36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 panose="02000000000000000000"/>
              <a:buNone/>
              <a:defRPr sz="3600">
                <a:solidFill>
                  <a:srgbClr val="434343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 panose="02000000000000000000"/>
              <a:buNone/>
              <a:defRPr sz="3600">
                <a:solidFill>
                  <a:srgbClr val="434343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 panose="02000000000000000000"/>
              <a:buNone/>
              <a:defRPr sz="3600">
                <a:solidFill>
                  <a:srgbClr val="434343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 panose="02000000000000000000"/>
              <a:buNone/>
              <a:defRPr sz="3600">
                <a:solidFill>
                  <a:srgbClr val="434343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 panose="02000000000000000000"/>
              <a:buNone/>
              <a:defRPr sz="3600">
                <a:solidFill>
                  <a:srgbClr val="434343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 panose="02000000000000000000"/>
              <a:buNone/>
              <a:defRPr sz="3600">
                <a:solidFill>
                  <a:srgbClr val="434343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 panose="02000000000000000000"/>
              <a:buNone/>
              <a:defRPr sz="3600">
                <a:solidFill>
                  <a:srgbClr val="434343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 panose="02000000000000000000"/>
              <a:buNone/>
              <a:defRPr sz="3600">
                <a:solidFill>
                  <a:srgbClr val="434343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70230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●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○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■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●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○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■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●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○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■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1pPr>
            <a:lvl2pPr lvl="1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2pPr>
            <a:lvl3pPr lvl="2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3pPr>
            <a:lvl4pPr lvl="3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4pPr>
            <a:lvl5pPr lvl="4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5pPr>
            <a:lvl6pPr lvl="5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6pPr>
            <a:lvl7pPr lvl="6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7pPr>
            <a:lvl8pPr lvl="7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8pPr>
            <a:lvl9pPr lvl="8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taphase#/media/File:Metaphase_chromosomes.jpg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6.xml"/><Relationship Id="rId6" Type="http://schemas.openxmlformats.org/officeDocument/2006/relationships/hyperlink" Target="https://commons.wikimedia.org/wiki/Main_Page" TargetMode="External"/><Relationship Id="rId5" Type="http://schemas.openxmlformats.org/officeDocument/2006/relationships/hyperlink" Target="https://creativecommons.org/licenses/by-sa/3.0" TargetMode="External"/><Relationship Id="rId4" Type="http://schemas.openxmlformats.org/officeDocument/2006/relationships/hyperlink" Target="https://commons.wikimedia.org/wiki/User:Simoncaulton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44"/>
          <p:cNvPicPr preferRelativeResize="0"/>
          <p:nvPr/>
        </p:nvPicPr>
        <p:blipFill rotWithShape="1">
          <a:blip r:embed="rId3"/>
          <a:srcRect r="47794"/>
          <a:stretch>
            <a:fillRect/>
          </a:stretch>
        </p:blipFill>
        <p:spPr>
          <a:xfrm>
            <a:off x="4341575" y="-25462"/>
            <a:ext cx="4124425" cy="51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4"/>
          <p:cNvPicPr preferRelativeResize="0"/>
          <p:nvPr/>
        </p:nvPicPr>
        <p:blipFill rotWithShape="1">
          <a:blip r:embed="rId3"/>
          <a:srcRect r="47794"/>
          <a:stretch>
            <a:fillRect/>
          </a:stretch>
        </p:blipFill>
        <p:spPr>
          <a:xfrm>
            <a:off x="5019575" y="-25475"/>
            <a:ext cx="4124425" cy="5194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44"/>
          <p:cNvGrpSpPr/>
          <p:nvPr/>
        </p:nvGrpSpPr>
        <p:grpSpPr>
          <a:xfrm>
            <a:off x="0" y="-25471"/>
            <a:ext cx="7971576" cy="5194409"/>
            <a:chOff x="0" y="-25471"/>
            <a:chExt cx="7971576" cy="5194409"/>
          </a:xfrm>
        </p:grpSpPr>
        <p:grpSp>
          <p:nvGrpSpPr>
            <p:cNvPr id="535" name="Google Shape;535;p44"/>
            <p:cNvGrpSpPr/>
            <p:nvPr/>
          </p:nvGrpSpPr>
          <p:grpSpPr>
            <a:xfrm>
              <a:off x="0" y="-25471"/>
              <a:ext cx="7971576" cy="5194409"/>
              <a:chOff x="0" y="-25471"/>
              <a:chExt cx="7971576" cy="5194409"/>
            </a:xfrm>
          </p:grpSpPr>
          <p:grpSp>
            <p:nvGrpSpPr>
              <p:cNvPr id="536" name="Google Shape;536;p44"/>
              <p:cNvGrpSpPr/>
              <p:nvPr/>
            </p:nvGrpSpPr>
            <p:grpSpPr>
              <a:xfrm>
                <a:off x="0" y="-25471"/>
                <a:ext cx="7971576" cy="5194409"/>
                <a:chOff x="0" y="-25471"/>
                <a:chExt cx="7971576" cy="5194409"/>
              </a:xfrm>
            </p:grpSpPr>
            <p:grpSp>
              <p:nvGrpSpPr>
                <p:cNvPr id="537" name="Google Shape;537;p44"/>
                <p:cNvGrpSpPr/>
                <p:nvPr/>
              </p:nvGrpSpPr>
              <p:grpSpPr>
                <a:xfrm>
                  <a:off x="0" y="-25471"/>
                  <a:ext cx="7971576" cy="5194409"/>
                  <a:chOff x="0" y="-17950"/>
                  <a:chExt cx="7971576" cy="5186629"/>
                </a:xfrm>
              </p:grpSpPr>
              <p:sp>
                <p:nvSpPr>
                  <p:cNvPr id="538" name="Google Shape;538;p44"/>
                  <p:cNvSpPr/>
                  <p:nvPr/>
                </p:nvSpPr>
                <p:spPr>
                  <a:xfrm>
                    <a:off x="0" y="-17950"/>
                    <a:ext cx="4335300" cy="5161500"/>
                  </a:xfrm>
                  <a:prstGeom prst="rect">
                    <a:avLst/>
                  </a:prstGeom>
                  <a:solidFill>
                    <a:srgbClr val="00BE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" name="Google Shape;539;p44"/>
                  <p:cNvSpPr/>
                  <p:nvPr/>
                </p:nvSpPr>
                <p:spPr>
                  <a:xfrm rot="5400000">
                    <a:off x="3517774" y="714877"/>
                    <a:ext cx="5178317" cy="37292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30" h="31998" extrusionOk="0">
                        <a:moveTo>
                          <a:pt x="40231" y="1"/>
                        </a:moveTo>
                        <a:cubicBezTo>
                          <a:pt x="38589" y="1"/>
                          <a:pt x="36930" y="353"/>
                          <a:pt x="35422" y="1000"/>
                        </a:cubicBezTo>
                        <a:cubicBezTo>
                          <a:pt x="32332" y="2320"/>
                          <a:pt x="29794" y="4800"/>
                          <a:pt x="27981" y="7643"/>
                        </a:cubicBezTo>
                        <a:cubicBezTo>
                          <a:pt x="26298" y="10181"/>
                          <a:pt x="25021" y="13140"/>
                          <a:pt x="22483" y="14780"/>
                        </a:cubicBezTo>
                        <a:cubicBezTo>
                          <a:pt x="20612" y="15925"/>
                          <a:pt x="18378" y="16172"/>
                          <a:pt x="16260" y="16535"/>
                        </a:cubicBezTo>
                        <a:cubicBezTo>
                          <a:pt x="13664" y="16955"/>
                          <a:pt x="11068" y="17434"/>
                          <a:pt x="8645" y="18464"/>
                        </a:cubicBezTo>
                        <a:cubicBezTo>
                          <a:pt x="6223" y="19436"/>
                          <a:pt x="3931" y="21002"/>
                          <a:pt x="2423" y="23178"/>
                        </a:cubicBezTo>
                        <a:cubicBezTo>
                          <a:pt x="667" y="25716"/>
                          <a:pt x="116" y="28922"/>
                          <a:pt x="0" y="31997"/>
                        </a:cubicBezTo>
                        <a:lnTo>
                          <a:pt x="43515" y="31997"/>
                        </a:lnTo>
                        <a:cubicBezTo>
                          <a:pt x="43994" y="31997"/>
                          <a:pt x="44429" y="31576"/>
                          <a:pt x="44429" y="31098"/>
                        </a:cubicBezTo>
                        <a:lnTo>
                          <a:pt x="44429" y="869"/>
                        </a:lnTo>
                        <a:cubicBezTo>
                          <a:pt x="43122" y="277"/>
                          <a:pt x="41683" y="1"/>
                          <a:pt x="40231" y="1"/>
                        </a:cubicBezTo>
                        <a:close/>
                      </a:path>
                    </a:pathLst>
                  </a:custGeom>
                  <a:solidFill>
                    <a:srgbClr val="00BE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pic>
              <p:nvPicPr>
                <p:cNvPr id="540" name="Google Shape;540;p44"/>
                <p:cNvPicPr preferRelativeResize="0"/>
                <p:nvPr/>
              </p:nvPicPr>
              <p:blipFill>
                <a:blip r:embed="rId4">
                  <a:alphaModFix amt="25000"/>
                </a:blip>
                <a:stretch>
                  <a:fillRect/>
                </a:stretch>
              </p:blipFill>
              <p:spPr>
                <a:xfrm rot="810712">
                  <a:off x="1176336" y="4552212"/>
                  <a:ext cx="310428" cy="3172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1" name="Google Shape;541;p44"/>
                <p:cNvPicPr preferRelativeResize="0"/>
                <p:nvPr/>
              </p:nvPicPr>
              <p:blipFill>
                <a:blip r:embed="rId5">
                  <a:alphaModFix amt="25000"/>
                </a:blip>
                <a:stretch>
                  <a:fillRect/>
                </a:stretch>
              </p:blipFill>
              <p:spPr>
                <a:xfrm rot="1107647">
                  <a:off x="482290" y="3755224"/>
                  <a:ext cx="483371" cy="17907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2" name="Google Shape;542;p44"/>
                <p:cNvPicPr preferRelativeResize="0"/>
                <p:nvPr/>
              </p:nvPicPr>
              <p:blipFill>
                <a:blip r:embed="rId5">
                  <a:alphaModFix amt="25000"/>
                </a:blip>
                <a:stretch>
                  <a:fillRect/>
                </a:stretch>
              </p:blipFill>
              <p:spPr>
                <a:xfrm rot="-275883">
                  <a:off x="3871132" y="2072271"/>
                  <a:ext cx="500711" cy="1855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3" name="Google Shape;543;p44"/>
                <p:cNvPicPr preferRelativeResize="0"/>
                <p:nvPr/>
              </p:nvPicPr>
              <p:blipFill>
                <a:blip r:embed="rId6">
                  <a:alphaModFix amt="25000"/>
                </a:blip>
                <a:stretch>
                  <a:fillRect/>
                </a:stretch>
              </p:blipFill>
              <p:spPr>
                <a:xfrm rot="4961078">
                  <a:off x="3044457" y="709170"/>
                  <a:ext cx="350111" cy="3887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4" name="Google Shape;544;p44"/>
                <p:cNvPicPr preferRelativeResize="0"/>
                <p:nvPr/>
              </p:nvPicPr>
              <p:blipFill>
                <a:blip r:embed="rId4">
                  <a:alphaModFix amt="25000"/>
                </a:blip>
                <a:stretch>
                  <a:fillRect/>
                </a:stretch>
              </p:blipFill>
              <p:spPr>
                <a:xfrm rot="-1057734">
                  <a:off x="6642494" y="4206468"/>
                  <a:ext cx="273036" cy="27906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5" name="Google Shape;545;p44"/>
                <p:cNvPicPr preferRelativeResize="0"/>
                <p:nvPr/>
              </p:nvPicPr>
              <p:blipFill>
                <a:blip r:embed="rId7">
                  <a:alphaModFix amt="25000"/>
                </a:blip>
                <a:stretch>
                  <a:fillRect/>
                </a:stretch>
              </p:blipFill>
              <p:spPr>
                <a:xfrm rot="2963074">
                  <a:off x="5389304" y="2953139"/>
                  <a:ext cx="380492" cy="3537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46" name="Google Shape;546;p44"/>
              <p:cNvPicPr preferRelativeResize="0"/>
              <p:nvPr/>
            </p:nvPicPr>
            <p:blipFill>
              <a:blip r:embed="rId8">
                <a:alphaModFix amt="25000"/>
              </a:blip>
              <a:stretch>
                <a:fillRect/>
              </a:stretch>
            </p:blipFill>
            <p:spPr>
              <a:xfrm rot="-1008136">
                <a:off x="3690920" y="3818121"/>
                <a:ext cx="220581" cy="2851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47" name="Google Shape;547;p44"/>
            <p:cNvPicPr preferRelativeResize="0"/>
            <p:nvPr/>
          </p:nvPicPr>
          <p:blipFill>
            <a:blip r:embed="rId9"/>
            <a:stretch>
              <a:fillRect/>
            </a:stretch>
          </p:blipFill>
          <p:spPr>
            <a:xfrm>
              <a:off x="514007" y="564750"/>
              <a:ext cx="1730353" cy="430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8" name="Google Shape;548;p44"/>
          <p:cNvSpPr txBox="1">
            <a:spLocks noGrp="1"/>
          </p:cNvSpPr>
          <p:nvPr>
            <p:ph type="ctrTitle" idx="4294967295"/>
          </p:nvPr>
        </p:nvSpPr>
        <p:spPr>
          <a:xfrm>
            <a:off x="676250" y="4006213"/>
            <a:ext cx="5615400" cy="99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600" b="0" dirty="0">
              <a:solidFill>
                <a:srgbClr val="0056B3"/>
              </a:solidFill>
              <a:latin typeface="Barlow Medium" panose="00000600000000000000"/>
              <a:ea typeface="Barlow Medium" panose="00000600000000000000"/>
              <a:cs typeface="Barlow Medium" panose="00000600000000000000"/>
              <a:sym typeface="Barlow Medium" panose="00000600000000000000"/>
            </a:endParaRPr>
          </a:p>
        </p:txBody>
      </p:sp>
      <p:sp>
        <p:nvSpPr>
          <p:cNvPr id="549" name="Google Shape;549;p44"/>
          <p:cNvSpPr txBox="1"/>
          <p:nvPr/>
        </p:nvSpPr>
        <p:spPr>
          <a:xfrm>
            <a:off x="446275" y="1123950"/>
            <a:ext cx="5163900" cy="26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dirty="0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Stages of Meiosis</a:t>
            </a:r>
            <a:endParaRPr sz="3400" b="1" dirty="0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grpSp>
        <p:nvGrpSpPr>
          <p:cNvPr id="550" name="Google Shape;550;p44"/>
          <p:cNvGrpSpPr/>
          <p:nvPr/>
        </p:nvGrpSpPr>
        <p:grpSpPr>
          <a:xfrm>
            <a:off x="-115696" y="4288024"/>
            <a:ext cx="726600" cy="426600"/>
            <a:chOff x="-115696" y="4288024"/>
            <a:chExt cx="726600" cy="426600"/>
          </a:xfrm>
        </p:grpSpPr>
        <p:sp>
          <p:nvSpPr>
            <p:cNvPr id="551" name="Google Shape;551;p44"/>
            <p:cNvSpPr/>
            <p:nvPr/>
          </p:nvSpPr>
          <p:spPr>
            <a:xfrm>
              <a:off x="-115696" y="4288024"/>
              <a:ext cx="726600" cy="426600"/>
            </a:xfrm>
            <a:prstGeom prst="roundRect">
              <a:avLst>
                <a:gd name="adj" fmla="val 16667"/>
              </a:avLst>
            </a:prstGeom>
            <a:solidFill>
              <a:srgbClr val="056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52" name="Google Shape;552;p44"/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237424" y="4323000"/>
              <a:ext cx="285700" cy="353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  <p:sp>
        <p:nvSpPr>
          <p:cNvPr id="672" name="Google Shape;672;p56"/>
          <p:cNvSpPr txBox="1"/>
          <p:nvPr/>
        </p:nvSpPr>
        <p:spPr>
          <a:xfrm>
            <a:off x="310050" y="763563"/>
            <a:ext cx="8238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Prophase I</a:t>
            </a:r>
            <a:endParaRPr sz="2400" b="1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440A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3" name="Google Shape;673;p56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Meiosis I</a:t>
            </a:r>
            <a:endParaRPr sz="3000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pic>
        <p:nvPicPr>
          <p:cNvPr id="674" name="Google Shape;674;p5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329475" y="1648562"/>
            <a:ext cx="6036123" cy="2289888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6"/>
          <p:cNvSpPr/>
          <p:nvPr/>
        </p:nvSpPr>
        <p:spPr>
          <a:xfrm>
            <a:off x="223075" y="1436475"/>
            <a:ext cx="1784400" cy="786900"/>
          </a:xfrm>
          <a:prstGeom prst="roundRect">
            <a:avLst>
              <a:gd name="adj" fmla="val 16667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chromosome condensation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76" name="Google Shape;676;p56"/>
          <p:cNvSpPr/>
          <p:nvPr/>
        </p:nvSpPr>
        <p:spPr>
          <a:xfrm>
            <a:off x="1784400" y="4356450"/>
            <a:ext cx="2714100" cy="669600"/>
          </a:xfrm>
          <a:prstGeom prst="roundRect">
            <a:avLst>
              <a:gd name="adj" fmla="val 16667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synapsis between homologous pairs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677" name="Google Shape;677;p56"/>
          <p:cNvSpPr/>
          <p:nvPr/>
        </p:nvSpPr>
        <p:spPr>
          <a:xfrm rot="-9394824">
            <a:off x="2087851" y="1513985"/>
            <a:ext cx="347203" cy="1296754"/>
          </a:xfrm>
          <a:prstGeom prst="rightBrace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172D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6"/>
          <p:cNvSpPr/>
          <p:nvPr/>
        </p:nvSpPr>
        <p:spPr>
          <a:xfrm rot="5400000">
            <a:off x="2938375" y="3332652"/>
            <a:ext cx="276000" cy="1629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172D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  <p:sp>
        <p:nvSpPr>
          <p:cNvPr id="684" name="Google Shape;684;p57"/>
          <p:cNvSpPr txBox="1"/>
          <p:nvPr/>
        </p:nvSpPr>
        <p:spPr>
          <a:xfrm>
            <a:off x="310050" y="763563"/>
            <a:ext cx="8238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Prophase I</a:t>
            </a:r>
            <a:endParaRPr sz="2400" b="1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440A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5" name="Google Shape;685;p57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Meiosis I</a:t>
            </a:r>
            <a:endParaRPr sz="3000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pic>
        <p:nvPicPr>
          <p:cNvPr id="686" name="Google Shape;686;p5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329475" y="1648562"/>
            <a:ext cx="6036123" cy="2289888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57"/>
          <p:cNvSpPr/>
          <p:nvPr/>
        </p:nvSpPr>
        <p:spPr>
          <a:xfrm>
            <a:off x="223075" y="1436475"/>
            <a:ext cx="1784400" cy="786900"/>
          </a:xfrm>
          <a:prstGeom prst="roundRect">
            <a:avLst>
              <a:gd name="adj" fmla="val 16667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chromosome condensation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88" name="Google Shape;688;p57"/>
          <p:cNvSpPr/>
          <p:nvPr/>
        </p:nvSpPr>
        <p:spPr>
          <a:xfrm>
            <a:off x="1784400" y="4356450"/>
            <a:ext cx="2714100" cy="669600"/>
          </a:xfrm>
          <a:prstGeom prst="roundRect">
            <a:avLst>
              <a:gd name="adj" fmla="val 16667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synapsis between homologous pairs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689" name="Google Shape;689;p57"/>
          <p:cNvSpPr/>
          <p:nvPr/>
        </p:nvSpPr>
        <p:spPr>
          <a:xfrm rot="-9394824">
            <a:off x="2087851" y="1513985"/>
            <a:ext cx="347203" cy="1296754"/>
          </a:xfrm>
          <a:prstGeom prst="rightBrace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172D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57"/>
          <p:cNvSpPr/>
          <p:nvPr/>
        </p:nvSpPr>
        <p:spPr>
          <a:xfrm rot="5400000">
            <a:off x="2938375" y="3332652"/>
            <a:ext cx="276000" cy="1629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172D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57"/>
          <p:cNvSpPr/>
          <p:nvPr/>
        </p:nvSpPr>
        <p:spPr>
          <a:xfrm rot="-5400000">
            <a:off x="5123383" y="884688"/>
            <a:ext cx="276000" cy="1629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172D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57"/>
          <p:cNvSpPr/>
          <p:nvPr/>
        </p:nvSpPr>
        <p:spPr>
          <a:xfrm>
            <a:off x="3990475" y="753188"/>
            <a:ext cx="2714100" cy="669600"/>
          </a:xfrm>
          <a:prstGeom prst="roundRect">
            <a:avLst>
              <a:gd name="adj" fmla="val 16667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crossing over between homologous pairs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sp>
        <p:nvSpPr>
          <p:cNvPr id="698" name="Google Shape;698;p58"/>
          <p:cNvSpPr txBox="1"/>
          <p:nvPr/>
        </p:nvSpPr>
        <p:spPr>
          <a:xfrm>
            <a:off x="310050" y="763563"/>
            <a:ext cx="8238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Prophase I</a:t>
            </a:r>
            <a:endParaRPr sz="2400" b="1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440A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9" name="Google Shape;699;p58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Meiosis I</a:t>
            </a:r>
            <a:endParaRPr sz="3000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pic>
        <p:nvPicPr>
          <p:cNvPr id="700" name="Google Shape;700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329475" y="1648562"/>
            <a:ext cx="6036123" cy="2289888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58"/>
          <p:cNvSpPr/>
          <p:nvPr/>
        </p:nvSpPr>
        <p:spPr>
          <a:xfrm>
            <a:off x="223075" y="1436475"/>
            <a:ext cx="1784400" cy="786900"/>
          </a:xfrm>
          <a:prstGeom prst="roundRect">
            <a:avLst>
              <a:gd name="adj" fmla="val 16667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chromosome condensation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02" name="Google Shape;702;p58"/>
          <p:cNvSpPr/>
          <p:nvPr/>
        </p:nvSpPr>
        <p:spPr>
          <a:xfrm>
            <a:off x="1784400" y="4356450"/>
            <a:ext cx="2714100" cy="669600"/>
          </a:xfrm>
          <a:prstGeom prst="roundRect">
            <a:avLst>
              <a:gd name="adj" fmla="val 16667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synapsis between homologous pairs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703" name="Google Shape;703;p58"/>
          <p:cNvSpPr/>
          <p:nvPr/>
        </p:nvSpPr>
        <p:spPr>
          <a:xfrm rot="-9394824">
            <a:off x="2087851" y="1513985"/>
            <a:ext cx="347203" cy="1296754"/>
          </a:xfrm>
          <a:prstGeom prst="rightBrace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172D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58"/>
          <p:cNvSpPr/>
          <p:nvPr/>
        </p:nvSpPr>
        <p:spPr>
          <a:xfrm rot="5400000">
            <a:off x="2938375" y="3332652"/>
            <a:ext cx="276000" cy="1629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172D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58"/>
          <p:cNvSpPr/>
          <p:nvPr/>
        </p:nvSpPr>
        <p:spPr>
          <a:xfrm rot="-5400000">
            <a:off x="5123383" y="884688"/>
            <a:ext cx="276000" cy="1629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172D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58"/>
          <p:cNvSpPr/>
          <p:nvPr/>
        </p:nvSpPr>
        <p:spPr>
          <a:xfrm>
            <a:off x="3990475" y="753188"/>
            <a:ext cx="2714100" cy="669600"/>
          </a:xfrm>
          <a:prstGeom prst="roundRect">
            <a:avLst>
              <a:gd name="adj" fmla="val 16667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crossing over between homologous pairs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707" name="Google Shape;707;p58"/>
          <p:cNvSpPr/>
          <p:nvPr/>
        </p:nvSpPr>
        <p:spPr>
          <a:xfrm>
            <a:off x="6237450" y="4308700"/>
            <a:ext cx="2487900" cy="612900"/>
          </a:xfrm>
          <a:prstGeom prst="roundRect">
            <a:avLst>
              <a:gd name="adj" fmla="val 16667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chromosomes after meiosis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708" name="Google Shape;708;p58"/>
          <p:cNvSpPr/>
          <p:nvPr/>
        </p:nvSpPr>
        <p:spPr>
          <a:xfrm rot="5400000">
            <a:off x="7343400" y="3261652"/>
            <a:ext cx="276000" cy="1629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172D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  <p:sp>
        <p:nvSpPr>
          <p:cNvPr id="714" name="Google Shape;714;p59"/>
          <p:cNvSpPr txBox="1"/>
          <p:nvPr/>
        </p:nvSpPr>
        <p:spPr>
          <a:xfrm>
            <a:off x="310050" y="912650"/>
            <a:ext cx="82386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Prometaphase I</a:t>
            </a:r>
            <a:endParaRPr sz="2400" b="1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5" name="Google Shape;715;p59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Meiosis I</a:t>
            </a:r>
            <a:endParaRPr sz="3000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grpSp>
        <p:nvGrpSpPr>
          <p:cNvPr id="716" name="Google Shape;716;p59"/>
          <p:cNvGrpSpPr/>
          <p:nvPr/>
        </p:nvGrpSpPr>
        <p:grpSpPr>
          <a:xfrm>
            <a:off x="314396" y="2337822"/>
            <a:ext cx="2937124" cy="1869363"/>
            <a:chOff x="1083025" y="1695421"/>
            <a:chExt cx="1834900" cy="908428"/>
          </a:xfrm>
        </p:grpSpPr>
        <p:cxnSp>
          <p:nvCxnSpPr>
            <p:cNvPr id="717" name="Google Shape;717;p5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38100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18" name="Google Shape;718;p5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</a:t>
              </a:r>
            </a:p>
          </p:txBody>
        </p:sp>
        <p:sp>
          <p:nvSpPr>
            <p:cNvPr id="719" name="Google Shape;719;p5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59"/>
          <p:cNvGrpSpPr/>
          <p:nvPr/>
        </p:nvGrpSpPr>
        <p:grpSpPr>
          <a:xfrm>
            <a:off x="3049911" y="2337822"/>
            <a:ext cx="2937124" cy="1869363"/>
            <a:chOff x="1083025" y="1695421"/>
            <a:chExt cx="1834900" cy="908428"/>
          </a:xfrm>
        </p:grpSpPr>
        <p:cxnSp>
          <p:nvCxnSpPr>
            <p:cNvPr id="721" name="Google Shape;721;p5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38100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22" name="Google Shape;722;p5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</a:t>
              </a:r>
            </a:p>
          </p:txBody>
        </p:sp>
        <p:sp>
          <p:nvSpPr>
            <p:cNvPr id="723" name="Google Shape;723;p5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" name="Google Shape;724;p59"/>
          <p:cNvGrpSpPr/>
          <p:nvPr/>
        </p:nvGrpSpPr>
        <p:grpSpPr>
          <a:xfrm>
            <a:off x="5750972" y="2337822"/>
            <a:ext cx="2937124" cy="1869363"/>
            <a:chOff x="1083025" y="1695421"/>
            <a:chExt cx="1834900" cy="908428"/>
          </a:xfrm>
        </p:grpSpPr>
        <p:cxnSp>
          <p:nvCxnSpPr>
            <p:cNvPr id="725" name="Google Shape;725;p5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38100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26" name="Google Shape;726;p5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</a:t>
              </a:r>
            </a:p>
          </p:txBody>
        </p:sp>
        <p:sp>
          <p:nvSpPr>
            <p:cNvPr id="727" name="Google Shape;727;p5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" name="Google Shape;728;p59"/>
          <p:cNvSpPr/>
          <p:nvPr/>
        </p:nvSpPr>
        <p:spPr>
          <a:xfrm>
            <a:off x="310050" y="1884625"/>
            <a:ext cx="2574600" cy="673800"/>
          </a:xfrm>
          <a:prstGeom prst="roundRect">
            <a:avLst>
              <a:gd name="adj" fmla="val 16667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further chromosomal condensation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29" name="Google Shape;729;p59"/>
          <p:cNvSpPr/>
          <p:nvPr/>
        </p:nvSpPr>
        <p:spPr>
          <a:xfrm>
            <a:off x="3142050" y="1884625"/>
            <a:ext cx="2574600" cy="673800"/>
          </a:xfrm>
          <a:prstGeom prst="roundRect">
            <a:avLst>
              <a:gd name="adj" fmla="val 16667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further disintegration of nuclear envelope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30" name="Google Shape;730;p59"/>
          <p:cNvSpPr/>
          <p:nvPr/>
        </p:nvSpPr>
        <p:spPr>
          <a:xfrm>
            <a:off x="5974050" y="1884625"/>
            <a:ext cx="2574600" cy="673800"/>
          </a:xfrm>
          <a:prstGeom prst="roundRect">
            <a:avLst>
              <a:gd name="adj" fmla="val 16667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meiotic spindle formation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  <p:sp>
        <p:nvSpPr>
          <p:cNvPr id="736" name="Google Shape;736;p60"/>
          <p:cNvSpPr txBox="1"/>
          <p:nvPr/>
        </p:nvSpPr>
        <p:spPr>
          <a:xfrm>
            <a:off x="310050" y="912650"/>
            <a:ext cx="47391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Metaphase I</a:t>
            </a:r>
            <a:endParaRPr sz="2400" b="1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7" name="Google Shape;737;p60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Meiosis I</a:t>
            </a:r>
            <a:endParaRPr sz="3000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pic>
        <p:nvPicPr>
          <p:cNvPr id="738" name="Google Shape;738;p6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068300" y="1478575"/>
            <a:ext cx="6297650" cy="3030425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0"/>
          <p:cNvSpPr/>
          <p:nvPr/>
        </p:nvSpPr>
        <p:spPr>
          <a:xfrm>
            <a:off x="210875" y="3569475"/>
            <a:ext cx="2553000" cy="11700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alignment of the homologous chromosomes at metaphase plate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40" name="Google Shape;740;p60"/>
          <p:cNvSpPr/>
          <p:nvPr/>
        </p:nvSpPr>
        <p:spPr>
          <a:xfrm>
            <a:off x="3746825" y="756050"/>
            <a:ext cx="2735100" cy="9792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Maternal and paternal chromosomes are randomly arranged.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41" name="Google Shape;741;p60"/>
          <p:cNvSpPr/>
          <p:nvPr/>
        </p:nvSpPr>
        <p:spPr>
          <a:xfrm>
            <a:off x="6481925" y="3984675"/>
            <a:ext cx="2553000" cy="8082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facilitates reduction in chromosome number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61"/>
          <p:cNvPicPr preferRelativeResize="0"/>
          <p:nvPr/>
        </p:nvPicPr>
        <p:blipFill rotWithShape="1">
          <a:blip r:embed="rId3"/>
          <a:srcRect l="7537" t="24524" r="58354" b="27844"/>
          <a:stretch>
            <a:fillRect/>
          </a:stretch>
        </p:blipFill>
        <p:spPr>
          <a:xfrm>
            <a:off x="1893725" y="923000"/>
            <a:ext cx="4465551" cy="35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6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  <p:sp>
        <p:nvSpPr>
          <p:cNvPr id="748" name="Google Shape;748;p61"/>
          <p:cNvSpPr txBox="1"/>
          <p:nvPr/>
        </p:nvSpPr>
        <p:spPr>
          <a:xfrm>
            <a:off x="310050" y="912650"/>
            <a:ext cx="47391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Anaphase I</a:t>
            </a:r>
            <a:endParaRPr sz="2400" b="1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9" name="Google Shape;749;p61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Meiosis I</a:t>
            </a:r>
            <a:endParaRPr sz="2400" b="1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400" b="1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sp>
        <p:nvSpPr>
          <p:cNvPr id="750" name="Google Shape;750;p61"/>
          <p:cNvSpPr/>
          <p:nvPr/>
        </p:nvSpPr>
        <p:spPr>
          <a:xfrm>
            <a:off x="211200" y="2243100"/>
            <a:ext cx="2322900" cy="892200"/>
          </a:xfrm>
          <a:prstGeom prst="roundRect">
            <a:avLst>
              <a:gd name="adj" fmla="val 16667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separation of the homologous pairs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51" name="Google Shape;751;p61"/>
          <p:cNvSpPr/>
          <p:nvPr/>
        </p:nvSpPr>
        <p:spPr>
          <a:xfrm>
            <a:off x="5693475" y="849950"/>
            <a:ext cx="3408900" cy="989100"/>
          </a:xfrm>
          <a:prstGeom prst="roundRect">
            <a:avLst>
              <a:gd name="adj" fmla="val 16667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Maternal and paternal members move to either pole.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52" name="Google Shape;752;p61"/>
          <p:cNvSpPr/>
          <p:nvPr/>
        </p:nvSpPr>
        <p:spPr>
          <a:xfrm rot="10797029">
            <a:off x="2653589" y="2060261"/>
            <a:ext cx="347100" cy="1257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172D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61"/>
          <p:cNvSpPr/>
          <p:nvPr/>
        </p:nvSpPr>
        <p:spPr>
          <a:xfrm>
            <a:off x="5651925" y="1921200"/>
            <a:ext cx="1965900" cy="3219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paternal member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754" name="Google Shape;754;p61"/>
          <p:cNvSpPr/>
          <p:nvPr/>
        </p:nvSpPr>
        <p:spPr>
          <a:xfrm>
            <a:off x="5610375" y="3054450"/>
            <a:ext cx="2049000" cy="3219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maternal member</a:t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2"/>
          <p:cNvSpPr txBox="1">
            <a:spLocks noGrp="1"/>
          </p:cNvSpPr>
          <p:nvPr>
            <p:ph type="sldNum" idx="12"/>
          </p:nvPr>
        </p:nvSpPr>
        <p:spPr>
          <a:xfrm>
            <a:off x="8548658" y="4587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  <p:sp>
        <p:nvSpPr>
          <p:cNvPr id="760" name="Google Shape;760;p62"/>
          <p:cNvSpPr txBox="1"/>
          <p:nvPr/>
        </p:nvSpPr>
        <p:spPr>
          <a:xfrm>
            <a:off x="310050" y="760250"/>
            <a:ext cx="8080800" cy="6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Telophase I and Cytokinesis</a:t>
            </a:r>
            <a:endParaRPr sz="2400" b="1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1" name="Google Shape;761;p62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Meiosis I</a:t>
            </a:r>
            <a:endParaRPr sz="2400" b="1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400" b="1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sp>
        <p:nvSpPr>
          <p:cNvPr id="762" name="Google Shape;762;p62"/>
          <p:cNvSpPr/>
          <p:nvPr/>
        </p:nvSpPr>
        <p:spPr>
          <a:xfrm>
            <a:off x="216200" y="2358750"/>
            <a:ext cx="2423700" cy="680100"/>
          </a:xfrm>
          <a:prstGeom prst="roundRect">
            <a:avLst>
              <a:gd name="adj" fmla="val 16667"/>
            </a:avLst>
          </a:prstGeom>
          <a:solidFill>
            <a:srgbClr val="172D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Chromosomes reach opposite poles.</a:t>
            </a:r>
            <a:endParaRPr sz="1600">
              <a:solidFill>
                <a:srgbClr val="FFFFFF"/>
              </a:solidFill>
            </a:endParaRPr>
          </a:p>
        </p:txBody>
      </p:sp>
      <p:cxnSp>
        <p:nvCxnSpPr>
          <p:cNvPr id="763" name="Google Shape;763;p62"/>
          <p:cNvCxnSpPr/>
          <p:nvPr/>
        </p:nvCxnSpPr>
        <p:spPr>
          <a:xfrm>
            <a:off x="2466400" y="2766175"/>
            <a:ext cx="1313700" cy="929700"/>
          </a:xfrm>
          <a:prstGeom prst="straightConnector1">
            <a:avLst/>
          </a:prstGeom>
          <a:noFill/>
          <a:ln w="38100" cap="flat" cmpd="sng">
            <a:solidFill>
              <a:srgbClr val="172D7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62"/>
          <p:cNvCxnSpPr>
            <a:stCxn id="762" idx="3"/>
          </p:cNvCxnSpPr>
          <p:nvPr/>
        </p:nvCxnSpPr>
        <p:spPr>
          <a:xfrm rot="10800000" flipH="1">
            <a:off x="2639900" y="2332800"/>
            <a:ext cx="1227000" cy="366000"/>
          </a:xfrm>
          <a:prstGeom prst="straightConnector1">
            <a:avLst/>
          </a:prstGeom>
          <a:noFill/>
          <a:ln w="38100" cap="flat" cmpd="sng">
            <a:solidFill>
              <a:srgbClr val="172D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5" name="Google Shape;765;p62"/>
          <p:cNvSpPr/>
          <p:nvPr/>
        </p:nvSpPr>
        <p:spPr>
          <a:xfrm>
            <a:off x="6416875" y="2853225"/>
            <a:ext cx="2423700" cy="593100"/>
          </a:xfrm>
          <a:prstGeom prst="roundRect">
            <a:avLst>
              <a:gd name="adj" fmla="val 16667"/>
            </a:avLst>
          </a:prstGeom>
          <a:solidFill>
            <a:srgbClr val="172D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cytoplasm divides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66" name="Google Shape;766;p62"/>
          <p:cNvSpPr/>
          <p:nvPr/>
        </p:nvSpPr>
        <p:spPr>
          <a:xfrm rot="-2971">
            <a:off x="5942937" y="2693769"/>
            <a:ext cx="347100" cy="912000"/>
          </a:xfrm>
          <a:prstGeom prst="rightBrace">
            <a:avLst>
              <a:gd name="adj1" fmla="val 50000"/>
              <a:gd name="adj2" fmla="val 51163"/>
            </a:avLst>
          </a:prstGeom>
          <a:noFill/>
          <a:ln w="76200" cap="flat" cmpd="sng">
            <a:solidFill>
              <a:srgbClr val="172D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62"/>
          <p:cNvSpPr/>
          <p:nvPr/>
        </p:nvSpPr>
        <p:spPr>
          <a:xfrm>
            <a:off x="5643900" y="1841112"/>
            <a:ext cx="1507500" cy="4227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= 3</a:t>
            </a:r>
            <a:endParaRPr sz="2200" b="1">
              <a:solidFill>
                <a:srgbClr val="FFFFFF"/>
              </a:solidFill>
            </a:endParaRPr>
          </a:p>
        </p:txBody>
      </p:sp>
      <p:sp>
        <p:nvSpPr>
          <p:cNvPr id="768" name="Google Shape;768;p62"/>
          <p:cNvSpPr/>
          <p:nvPr/>
        </p:nvSpPr>
        <p:spPr>
          <a:xfrm>
            <a:off x="2772175" y="4397937"/>
            <a:ext cx="1507500" cy="4227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= 3</a:t>
            </a:r>
            <a:endParaRPr sz="2200" b="1">
              <a:solidFill>
                <a:srgbClr val="FFFFFF"/>
              </a:solidFill>
            </a:endParaRPr>
          </a:p>
        </p:txBody>
      </p:sp>
      <p:pic>
        <p:nvPicPr>
          <p:cNvPr id="769" name="Google Shape;769;p62"/>
          <p:cNvPicPr preferRelativeResize="0"/>
          <p:nvPr/>
        </p:nvPicPr>
        <p:blipFill rotWithShape="1">
          <a:blip r:embed="rId3"/>
          <a:srcRect l="40334" t="18549" r="48094" b="25443"/>
          <a:stretch>
            <a:fillRect/>
          </a:stretch>
        </p:blipFill>
        <p:spPr>
          <a:xfrm>
            <a:off x="3818250" y="1192900"/>
            <a:ext cx="2543674" cy="3292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6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  <p:sp>
        <p:nvSpPr>
          <p:cNvPr id="775" name="Google Shape;775;p63"/>
          <p:cNvSpPr txBox="1"/>
          <p:nvPr/>
        </p:nvSpPr>
        <p:spPr>
          <a:xfrm>
            <a:off x="2458150" y="612150"/>
            <a:ext cx="6404100" cy="40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What will happen to the daughter cells if synapsis and recombination do not occur?</a:t>
            </a:r>
            <a:endParaRPr sz="30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  <p:sp>
        <p:nvSpPr>
          <p:cNvPr id="781" name="Google Shape;781;p64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Meiosis II</a:t>
            </a:r>
            <a:endParaRPr sz="3000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grpSp>
        <p:nvGrpSpPr>
          <p:cNvPr id="782" name="Google Shape;782;p64"/>
          <p:cNvGrpSpPr/>
          <p:nvPr/>
        </p:nvGrpSpPr>
        <p:grpSpPr>
          <a:xfrm>
            <a:off x="6333690" y="1362597"/>
            <a:ext cx="2763398" cy="2770052"/>
            <a:chOff x="6254516" y="1318143"/>
            <a:chExt cx="2604522" cy="2460300"/>
          </a:xfrm>
        </p:grpSpPr>
        <p:sp>
          <p:nvSpPr>
            <p:cNvPr id="783" name="Google Shape;783;p64"/>
            <p:cNvSpPr/>
            <p:nvPr/>
          </p:nvSpPr>
          <p:spPr>
            <a:xfrm rot="2700000">
              <a:off x="7239866" y="1053398"/>
              <a:ext cx="489601" cy="2989789"/>
            </a:xfrm>
            <a:prstGeom prst="roundRect">
              <a:avLst>
                <a:gd name="adj" fmla="val 50000"/>
              </a:avLst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64"/>
            <p:cNvSpPr/>
            <p:nvPr/>
          </p:nvSpPr>
          <p:spPr>
            <a:xfrm>
              <a:off x="6443962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307BF3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5</a:t>
              </a:r>
              <a:endParaRPr sz="1600" b="1">
                <a:solidFill>
                  <a:srgbClr val="307BF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785" name="Google Shape;785;p64"/>
            <p:cNvSpPr txBox="1"/>
            <p:nvPr/>
          </p:nvSpPr>
          <p:spPr>
            <a:xfrm rot="-2700000">
              <a:off x="6375763" y="2297099"/>
              <a:ext cx="2378424" cy="342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Telophase II</a:t>
              </a:r>
              <a:endParaRPr sz="11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786" name="Google Shape;786;p64"/>
            <p:cNvSpPr txBox="1"/>
            <p:nvPr/>
          </p:nvSpPr>
          <p:spPr>
            <a:xfrm rot="-2700000">
              <a:off x="6788358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Formation of daughter cells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787" name="Google Shape;787;p64"/>
          <p:cNvGrpSpPr/>
          <p:nvPr/>
        </p:nvGrpSpPr>
        <p:grpSpPr>
          <a:xfrm>
            <a:off x="4749512" y="1362597"/>
            <a:ext cx="2885954" cy="2770052"/>
            <a:chOff x="4761418" y="1318143"/>
            <a:chExt cx="2720032" cy="2460300"/>
          </a:xfrm>
        </p:grpSpPr>
        <p:sp>
          <p:nvSpPr>
            <p:cNvPr id="788" name="Google Shape;788;p64"/>
            <p:cNvSpPr/>
            <p:nvPr/>
          </p:nvSpPr>
          <p:spPr>
            <a:xfrm rot="2700000">
              <a:off x="5746767" y="1053398"/>
              <a:ext cx="489601" cy="2989789"/>
            </a:xfrm>
            <a:prstGeom prst="roundRect">
              <a:avLst>
                <a:gd name="adj" fmla="val 50000"/>
              </a:avLst>
            </a:prstGeom>
            <a:solidFill>
              <a:srgbClr val="0E6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64"/>
            <p:cNvSpPr/>
            <p:nvPr/>
          </p:nvSpPr>
          <p:spPr>
            <a:xfrm>
              <a:off x="4950863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0E65F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4</a:t>
              </a:r>
              <a:endParaRPr sz="1600" b="1">
                <a:solidFill>
                  <a:srgbClr val="0E65F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790" name="Google Shape;790;p64"/>
            <p:cNvSpPr txBox="1"/>
            <p:nvPr/>
          </p:nvSpPr>
          <p:spPr>
            <a:xfrm rot="-2700000">
              <a:off x="4896424" y="2302799"/>
              <a:ext cx="2362302" cy="342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Anaphase II</a:t>
              </a:r>
              <a:endParaRPr sz="11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791" name="Google Shape;791;p64"/>
            <p:cNvSpPr txBox="1"/>
            <p:nvPr/>
          </p:nvSpPr>
          <p:spPr>
            <a:xfrm rot="-2700000">
              <a:off x="5271349" y="2513319"/>
              <a:ext cx="2406002" cy="442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Separation of sister chromatids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792" name="Google Shape;792;p64"/>
          <p:cNvGrpSpPr/>
          <p:nvPr/>
        </p:nvGrpSpPr>
        <p:grpSpPr>
          <a:xfrm>
            <a:off x="3166854" y="1362597"/>
            <a:ext cx="2763398" cy="2770052"/>
            <a:chOff x="3269751" y="1318143"/>
            <a:chExt cx="2604522" cy="2460300"/>
          </a:xfrm>
        </p:grpSpPr>
        <p:sp>
          <p:nvSpPr>
            <p:cNvPr id="793" name="Google Shape;793;p64"/>
            <p:cNvSpPr/>
            <p:nvPr/>
          </p:nvSpPr>
          <p:spPr>
            <a:xfrm rot="2700000">
              <a:off x="4255100" y="1053398"/>
              <a:ext cx="489601" cy="2989789"/>
            </a:xfrm>
            <a:prstGeom prst="roundRect">
              <a:avLst>
                <a:gd name="adj" fmla="val 50000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64"/>
            <p:cNvSpPr/>
            <p:nvPr/>
          </p:nvSpPr>
          <p:spPr>
            <a:xfrm>
              <a:off x="3459197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0D5D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3</a:t>
              </a:r>
              <a:endParaRPr sz="1600" b="1">
                <a:solidFill>
                  <a:srgbClr val="0D5D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795" name="Google Shape;795;p64"/>
            <p:cNvSpPr txBox="1"/>
            <p:nvPr/>
          </p:nvSpPr>
          <p:spPr>
            <a:xfrm rot="-2700000">
              <a:off x="3404724" y="2302799"/>
              <a:ext cx="2362302" cy="342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Metaphase II</a:t>
              </a:r>
              <a:endParaRPr sz="11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796" name="Google Shape;796;p64"/>
            <p:cNvSpPr txBox="1"/>
            <p:nvPr/>
          </p:nvSpPr>
          <p:spPr>
            <a:xfrm rot="-2700000">
              <a:off x="3803593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Alignment of the duplicated chromosomes</a:t>
              </a:r>
              <a:endParaRPr sz="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797" name="Google Shape;797;p64"/>
          <p:cNvGrpSpPr/>
          <p:nvPr/>
        </p:nvGrpSpPr>
        <p:grpSpPr>
          <a:xfrm>
            <a:off x="1582649" y="1362597"/>
            <a:ext cx="2845203" cy="2770052"/>
            <a:chOff x="1776626" y="1318143"/>
            <a:chExt cx="2681624" cy="2460300"/>
          </a:xfrm>
        </p:grpSpPr>
        <p:grpSp>
          <p:nvGrpSpPr>
            <p:cNvPr id="798" name="Google Shape;798;p64"/>
            <p:cNvGrpSpPr/>
            <p:nvPr/>
          </p:nvGrpSpPr>
          <p:grpSpPr>
            <a:xfrm>
              <a:off x="1776626" y="1318143"/>
              <a:ext cx="2681624" cy="2460300"/>
              <a:chOff x="1776626" y="1318143"/>
              <a:chExt cx="2681624" cy="2460300"/>
            </a:xfrm>
          </p:grpSpPr>
          <p:sp>
            <p:nvSpPr>
              <p:cNvPr id="799" name="Google Shape;799;p64"/>
              <p:cNvSpPr/>
              <p:nvPr/>
            </p:nvSpPr>
            <p:spPr>
              <a:xfrm rot="2700000">
                <a:off x="2761975" y="1053398"/>
                <a:ext cx="489601" cy="2989789"/>
              </a:xfrm>
              <a:prstGeom prst="roundRect">
                <a:avLst>
                  <a:gd name="adj" fmla="val 50000"/>
                </a:avLst>
              </a:prstGeom>
              <a:solidFill>
                <a:srgbClr val="0C5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64"/>
              <p:cNvSpPr txBox="1"/>
              <p:nvPr/>
            </p:nvSpPr>
            <p:spPr>
              <a:xfrm rot="-2700000">
                <a:off x="1899549" y="2297849"/>
                <a:ext cx="2376303" cy="342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100" b="1">
                    <a:solidFill>
                      <a:schemeClr val="lt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Prometaphase II</a:t>
                </a:r>
                <a:endParaRPr sz="1700" b="1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801" name="Google Shape;801;p64"/>
              <p:cNvSpPr txBox="1"/>
              <p:nvPr/>
            </p:nvSpPr>
            <p:spPr>
              <a:xfrm rot="-2700000">
                <a:off x="2294502" y="2532519"/>
                <a:ext cx="2351696" cy="4425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b="1">
                    <a:solidFill>
                      <a:schemeClr val="dk1"/>
                    </a:solidFill>
                    <a:latin typeface="Roboto" panose="02000000000000000000"/>
                    <a:ea typeface="Roboto" panose="02000000000000000000"/>
                    <a:cs typeface="Roboto" panose="02000000000000000000"/>
                    <a:sym typeface="Roboto" panose="02000000000000000000"/>
                  </a:rPr>
                  <a:t>Disintegration of the nuclear envelope</a:t>
                </a:r>
                <a:endParaRPr b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  <p:sp>
          <p:nvSpPr>
            <p:cNvPr id="802" name="Google Shape;802;p64"/>
            <p:cNvSpPr/>
            <p:nvPr/>
          </p:nvSpPr>
          <p:spPr>
            <a:xfrm>
              <a:off x="1966072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0C58D3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</a:t>
              </a:r>
              <a:endParaRPr sz="1600" b="1">
                <a:solidFill>
                  <a:srgbClr val="0C58D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803" name="Google Shape;803;p64"/>
          <p:cNvGrpSpPr/>
          <p:nvPr/>
        </p:nvGrpSpPr>
        <p:grpSpPr>
          <a:xfrm>
            <a:off x="-10" y="1362597"/>
            <a:ext cx="2971574" cy="2770052"/>
            <a:chOff x="284959" y="1318143"/>
            <a:chExt cx="2800729" cy="2460300"/>
          </a:xfrm>
        </p:grpSpPr>
        <p:sp>
          <p:nvSpPr>
            <p:cNvPr id="804" name="Google Shape;804;p64"/>
            <p:cNvSpPr/>
            <p:nvPr/>
          </p:nvSpPr>
          <p:spPr>
            <a:xfrm rot="2700000">
              <a:off x="1270309" y="1053398"/>
              <a:ext cx="489601" cy="2989789"/>
            </a:xfrm>
            <a:prstGeom prst="roundRect">
              <a:avLst>
                <a:gd name="adj" fmla="val 50000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64"/>
            <p:cNvSpPr/>
            <p:nvPr/>
          </p:nvSpPr>
          <p:spPr>
            <a:xfrm>
              <a:off x="472955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0944A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</a:t>
              </a:r>
              <a:endParaRPr sz="1600" b="1">
                <a:solidFill>
                  <a:srgbClr val="0944A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806" name="Google Shape;806;p64"/>
            <p:cNvSpPr txBox="1"/>
            <p:nvPr/>
          </p:nvSpPr>
          <p:spPr>
            <a:xfrm rot="-2700000">
              <a:off x="414317" y="2300549"/>
              <a:ext cx="2368666" cy="342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Prophase II</a:t>
              </a:r>
              <a:endParaRPr sz="21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807" name="Google Shape;807;p64"/>
            <p:cNvSpPr txBox="1"/>
            <p:nvPr/>
          </p:nvSpPr>
          <p:spPr>
            <a:xfrm rot="-2700000">
              <a:off x="778174" y="2472968"/>
              <a:ext cx="2520129" cy="442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b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Preceded by an interkinesis, chromosomes recondense </a:t>
              </a:r>
              <a:endParaRPr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808" name="Google Shape;808;p64"/>
          <p:cNvSpPr txBox="1"/>
          <p:nvPr/>
        </p:nvSpPr>
        <p:spPr>
          <a:xfrm>
            <a:off x="363100" y="4213950"/>
            <a:ext cx="85605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Meiosis II is an EQUATIONAL division.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  <p:sp>
        <p:nvSpPr>
          <p:cNvPr id="814" name="Google Shape;814;p65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Meiosis II</a:t>
            </a:r>
            <a:endParaRPr sz="3000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pic>
        <p:nvPicPr>
          <p:cNvPr id="815" name="Google Shape;815;p65"/>
          <p:cNvPicPr preferRelativeResize="0"/>
          <p:nvPr/>
        </p:nvPicPr>
        <p:blipFill rotWithShape="1">
          <a:blip r:embed="rId3">
            <a:alphaModFix amt="30000"/>
          </a:blip>
          <a:srcRect l="51428"/>
          <a:stretch>
            <a:fillRect/>
          </a:stretch>
        </p:blipFill>
        <p:spPr>
          <a:xfrm>
            <a:off x="827063" y="878450"/>
            <a:ext cx="7489875" cy="41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5"/>
          <p:cNvPicPr preferRelativeResize="0"/>
          <p:nvPr/>
        </p:nvPicPr>
        <p:blipFill rotWithShape="1">
          <a:blip r:embed="rId3"/>
          <a:srcRect l="51427" r="36253"/>
          <a:stretch>
            <a:fillRect/>
          </a:stretch>
        </p:blipFill>
        <p:spPr>
          <a:xfrm>
            <a:off x="823491" y="878450"/>
            <a:ext cx="1899600" cy="41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5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  <p:sp>
        <p:nvSpPr>
          <p:cNvPr id="558" name="Google Shape;558;p45"/>
          <p:cNvSpPr txBox="1"/>
          <p:nvPr/>
        </p:nvSpPr>
        <p:spPr>
          <a:xfrm>
            <a:off x="183325" y="666750"/>
            <a:ext cx="3474300" cy="40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571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Like mitosis, meiosis also refers to how cells divide to produce new cells.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Sex cells or gametes are produced from meiotic division.</a:t>
            </a:r>
            <a:endParaRPr sz="24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59" name="Google Shape;559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946350" y="76200"/>
            <a:ext cx="5197650" cy="5019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  <p:sp>
        <p:nvSpPr>
          <p:cNvPr id="822" name="Google Shape;822;p66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Meiosis II</a:t>
            </a:r>
            <a:endParaRPr sz="3000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pic>
        <p:nvPicPr>
          <p:cNvPr id="823" name="Google Shape;823;p66"/>
          <p:cNvPicPr preferRelativeResize="0"/>
          <p:nvPr/>
        </p:nvPicPr>
        <p:blipFill rotWithShape="1">
          <a:blip r:embed="rId3">
            <a:alphaModFix amt="30000"/>
          </a:blip>
          <a:srcRect l="51428"/>
          <a:stretch>
            <a:fillRect/>
          </a:stretch>
        </p:blipFill>
        <p:spPr>
          <a:xfrm>
            <a:off x="827063" y="878450"/>
            <a:ext cx="7489875" cy="41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66"/>
          <p:cNvPicPr preferRelativeResize="0"/>
          <p:nvPr/>
        </p:nvPicPr>
        <p:blipFill rotWithShape="1">
          <a:blip r:embed="rId3"/>
          <a:srcRect l="63907" r="23473"/>
          <a:stretch>
            <a:fillRect/>
          </a:stretch>
        </p:blipFill>
        <p:spPr>
          <a:xfrm>
            <a:off x="2751477" y="878450"/>
            <a:ext cx="1945850" cy="41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  <p:sp>
        <p:nvSpPr>
          <p:cNvPr id="830" name="Google Shape;830;p67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Meiosis II</a:t>
            </a:r>
            <a:endParaRPr sz="3000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pic>
        <p:nvPicPr>
          <p:cNvPr id="831" name="Google Shape;831;p67"/>
          <p:cNvPicPr preferRelativeResize="0"/>
          <p:nvPr/>
        </p:nvPicPr>
        <p:blipFill rotWithShape="1">
          <a:blip r:embed="rId3"/>
          <a:srcRect l="75963" r="12381"/>
          <a:stretch>
            <a:fillRect/>
          </a:stretch>
        </p:blipFill>
        <p:spPr>
          <a:xfrm>
            <a:off x="4610553" y="878450"/>
            <a:ext cx="1797125" cy="41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7"/>
          <p:cNvPicPr preferRelativeResize="0"/>
          <p:nvPr/>
        </p:nvPicPr>
        <p:blipFill rotWithShape="1">
          <a:blip r:embed="rId3">
            <a:alphaModFix amt="30000"/>
          </a:blip>
          <a:srcRect l="51428"/>
          <a:stretch>
            <a:fillRect/>
          </a:stretch>
        </p:blipFill>
        <p:spPr>
          <a:xfrm>
            <a:off x="827063" y="878450"/>
            <a:ext cx="7489875" cy="41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  <p:sp>
        <p:nvSpPr>
          <p:cNvPr id="838" name="Google Shape;838;p68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Meiosis II</a:t>
            </a:r>
            <a:endParaRPr sz="3000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pic>
        <p:nvPicPr>
          <p:cNvPr id="839" name="Google Shape;839;p68"/>
          <p:cNvPicPr preferRelativeResize="0"/>
          <p:nvPr/>
        </p:nvPicPr>
        <p:blipFill rotWithShape="1">
          <a:blip r:embed="rId3"/>
          <a:srcRect l="87377"/>
          <a:stretch>
            <a:fillRect/>
          </a:stretch>
        </p:blipFill>
        <p:spPr>
          <a:xfrm>
            <a:off x="6370509" y="878450"/>
            <a:ext cx="1946425" cy="41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68"/>
          <p:cNvPicPr preferRelativeResize="0"/>
          <p:nvPr/>
        </p:nvPicPr>
        <p:blipFill rotWithShape="1">
          <a:blip r:embed="rId3">
            <a:alphaModFix amt="30000"/>
          </a:blip>
          <a:srcRect l="51428"/>
          <a:stretch>
            <a:fillRect/>
          </a:stretch>
        </p:blipFill>
        <p:spPr>
          <a:xfrm>
            <a:off x="827063" y="878450"/>
            <a:ext cx="7489875" cy="41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 lang="en-US"/>
          </a:p>
        </p:txBody>
      </p:sp>
      <p:sp>
        <p:nvSpPr>
          <p:cNvPr id="846" name="Google Shape;846;p69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Differences between Mitosis and Meiosis</a:t>
            </a:r>
            <a:endParaRPr sz="2400" b="1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pic>
        <p:nvPicPr>
          <p:cNvPr id="847" name="Google Shape;847;p69"/>
          <p:cNvPicPr preferRelativeResize="0"/>
          <p:nvPr/>
        </p:nvPicPr>
        <p:blipFill rotWithShape="1">
          <a:blip r:embed="rId3"/>
          <a:srcRect b="3288"/>
          <a:stretch>
            <a:fillRect/>
          </a:stretch>
        </p:blipFill>
        <p:spPr>
          <a:xfrm>
            <a:off x="1883763" y="736750"/>
            <a:ext cx="5376475" cy="42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7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 lang="en-US"/>
          </a:p>
        </p:txBody>
      </p:sp>
      <p:sp>
        <p:nvSpPr>
          <p:cNvPr id="853" name="Google Shape;853;p70"/>
          <p:cNvSpPr txBox="1"/>
          <p:nvPr/>
        </p:nvSpPr>
        <p:spPr>
          <a:xfrm>
            <a:off x="2266475" y="740975"/>
            <a:ext cx="6612300" cy="4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Do you still get the cells and cell division types mixed up?</a:t>
            </a:r>
            <a:endParaRPr sz="2700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To help you remember which is which, never forget the mnemonic devices </a:t>
            </a:r>
            <a:r>
              <a:rPr lang="en-US" sz="27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MiSo </a:t>
            </a:r>
            <a:r>
              <a:rPr lang="en-US"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and </a:t>
            </a:r>
            <a:r>
              <a:rPr lang="en-US" sz="27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MeGa</a:t>
            </a:r>
            <a:r>
              <a:rPr lang="en-US"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2700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MiSo</a:t>
            </a:r>
            <a:r>
              <a:rPr lang="en-US"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7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Mi</a:t>
            </a:r>
            <a:r>
              <a:rPr lang="en-US"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tosis for </a:t>
            </a:r>
            <a:r>
              <a:rPr lang="en-US" sz="27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So</a:t>
            </a:r>
            <a:r>
              <a:rPr lang="en-US"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matic Cells</a:t>
            </a:r>
            <a:endParaRPr sz="2700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MeGa</a:t>
            </a:r>
            <a:r>
              <a:rPr lang="en-US"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7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Me</a:t>
            </a:r>
            <a:r>
              <a:rPr lang="en-US"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iosis for </a:t>
            </a:r>
            <a:r>
              <a:rPr lang="en-US" sz="27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Ga</a:t>
            </a:r>
            <a:r>
              <a:rPr lang="en-US"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metes</a:t>
            </a:r>
            <a:endParaRPr sz="2700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7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 lang="en-US"/>
          </a:p>
        </p:txBody>
      </p:sp>
      <p:sp>
        <p:nvSpPr>
          <p:cNvPr id="859" name="Google Shape;859;p71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Differences between Mitosis and Meiosis</a:t>
            </a:r>
            <a:endParaRPr sz="2400" b="1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pic>
        <p:nvPicPr>
          <p:cNvPr id="860" name="Google Shape;860;p7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185050" y="797000"/>
            <a:ext cx="4773900" cy="33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71"/>
          <p:cNvSpPr txBox="1"/>
          <p:nvPr/>
        </p:nvSpPr>
        <p:spPr>
          <a:xfrm>
            <a:off x="371500" y="4264525"/>
            <a:ext cx="8560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Differences between human mitosis and meiosis in terms of the number of chromosomes of the daughter cells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7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 lang="en-US"/>
          </a:p>
        </p:txBody>
      </p:sp>
      <p:sp>
        <p:nvSpPr>
          <p:cNvPr id="867" name="Google Shape;867;p72"/>
          <p:cNvSpPr txBox="1"/>
          <p:nvPr/>
        </p:nvSpPr>
        <p:spPr>
          <a:xfrm>
            <a:off x="2266475" y="740975"/>
            <a:ext cx="6612300" cy="3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Mitosis maintains an identical set of genetic material in the daughter cells whereas meiosis reduces this amount and introduces new combinations.</a:t>
            </a:r>
            <a:endParaRPr sz="2700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These have different consequences and applications as a result.</a:t>
            </a:r>
            <a:endParaRPr sz="2700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7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 lang="en-US"/>
          </a:p>
        </p:txBody>
      </p:sp>
      <p:sp>
        <p:nvSpPr>
          <p:cNvPr id="873" name="Google Shape;873;p73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Difference between Meiosis I and Meiosis II</a:t>
            </a:r>
            <a:endParaRPr sz="2400" b="1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sp>
        <p:nvSpPr>
          <p:cNvPr id="874" name="Google Shape;874;p73"/>
          <p:cNvSpPr/>
          <p:nvPr/>
        </p:nvSpPr>
        <p:spPr>
          <a:xfrm>
            <a:off x="3184650" y="2284175"/>
            <a:ext cx="2757300" cy="1032900"/>
          </a:xfrm>
          <a:prstGeom prst="roundRect">
            <a:avLst>
              <a:gd name="adj" fmla="val 16667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Meiosis I vs. Meiosis II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75" name="Google Shape;875;p73"/>
          <p:cNvSpPr/>
          <p:nvPr/>
        </p:nvSpPr>
        <p:spPr>
          <a:xfrm rot="-1761409">
            <a:off x="5225744" y="1720702"/>
            <a:ext cx="1005411" cy="39343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73"/>
          <p:cNvSpPr/>
          <p:nvPr/>
        </p:nvSpPr>
        <p:spPr>
          <a:xfrm>
            <a:off x="6263050" y="843175"/>
            <a:ext cx="2757300" cy="12954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Crossing over occurs </a:t>
            </a:r>
            <a:r>
              <a:rPr lang="en-US" sz="20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only </a:t>
            </a:r>
            <a:r>
              <a:rPr lang="en-US" sz="2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meiosis I. 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77" name="Google Shape;877;p73"/>
          <p:cNvSpPr/>
          <p:nvPr/>
        </p:nvSpPr>
        <p:spPr>
          <a:xfrm>
            <a:off x="98975" y="3220400"/>
            <a:ext cx="2953500" cy="17151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Tetrads line up and separate into individual homologous chromosomes in meiosis I. 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78" name="Google Shape;878;p73"/>
          <p:cNvSpPr/>
          <p:nvPr/>
        </p:nvSpPr>
        <p:spPr>
          <a:xfrm>
            <a:off x="98975" y="843175"/>
            <a:ext cx="2953500" cy="12954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Synapsis occurs only in meiosis I.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879" name="Google Shape;879;p73"/>
          <p:cNvSpPr/>
          <p:nvPr/>
        </p:nvSpPr>
        <p:spPr>
          <a:xfrm>
            <a:off x="6263050" y="3220375"/>
            <a:ext cx="2757300" cy="17151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Sister chromatids line up and separate into individual chromosomes in meiosis II.</a:t>
            </a:r>
            <a:endParaRPr sz="18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0" name="Google Shape;880;p73"/>
          <p:cNvSpPr/>
          <p:nvPr/>
        </p:nvSpPr>
        <p:spPr>
          <a:xfrm rot="-8987568">
            <a:off x="3083225" y="1720740"/>
            <a:ext cx="1005309" cy="3933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73"/>
          <p:cNvSpPr/>
          <p:nvPr/>
        </p:nvSpPr>
        <p:spPr>
          <a:xfrm rot="8693502">
            <a:off x="3126971" y="3570367"/>
            <a:ext cx="1005175" cy="39342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73"/>
          <p:cNvSpPr/>
          <p:nvPr/>
        </p:nvSpPr>
        <p:spPr>
          <a:xfrm rot="2021689">
            <a:off x="5225797" y="3570339"/>
            <a:ext cx="1005283" cy="39347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74"/>
          <p:cNvSpPr txBox="1">
            <a:spLocks noGrp="1"/>
          </p:cNvSpPr>
          <p:nvPr>
            <p:ph type="sldNum" idx="12"/>
          </p:nvPr>
        </p:nvSpPr>
        <p:spPr>
          <a:xfrm>
            <a:off x="8548658" y="4587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 lang="en-US"/>
          </a:p>
        </p:txBody>
      </p:sp>
      <p:sp>
        <p:nvSpPr>
          <p:cNvPr id="888" name="Google Shape;888;p74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Crossing Over</a:t>
            </a:r>
            <a:endParaRPr sz="3000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pic>
        <p:nvPicPr>
          <p:cNvPr id="889" name="Google Shape;889;p74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543600" y="832925"/>
            <a:ext cx="8060899" cy="3619025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74"/>
          <p:cNvSpPr/>
          <p:nvPr/>
        </p:nvSpPr>
        <p:spPr>
          <a:xfrm>
            <a:off x="2292075" y="2481325"/>
            <a:ext cx="4400700" cy="619800"/>
          </a:xfrm>
          <a:prstGeom prst="roundRect">
            <a:avLst>
              <a:gd name="adj" fmla="val 16667"/>
            </a:avLst>
          </a:prstGeom>
          <a:solidFill>
            <a:srgbClr val="0056B3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IMPORTANCE OF CROSSING OVER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891" name="Google Shape;891;p74"/>
          <p:cNvSpPr/>
          <p:nvPr/>
        </p:nvSpPr>
        <p:spPr>
          <a:xfrm rot="-8663247">
            <a:off x="1675648" y="2000366"/>
            <a:ext cx="667181" cy="39345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74"/>
          <p:cNvSpPr/>
          <p:nvPr/>
        </p:nvSpPr>
        <p:spPr>
          <a:xfrm>
            <a:off x="202150" y="1133900"/>
            <a:ext cx="2425500" cy="6756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facilitates genetic recombination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893" name="Google Shape;893;p74"/>
          <p:cNvSpPr/>
          <p:nvPr/>
        </p:nvSpPr>
        <p:spPr>
          <a:xfrm>
            <a:off x="6539150" y="1133900"/>
            <a:ext cx="2425500" cy="6756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enhances genetic variation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894" name="Google Shape;894;p74"/>
          <p:cNvSpPr/>
          <p:nvPr/>
        </p:nvSpPr>
        <p:spPr>
          <a:xfrm rot="-1882477">
            <a:off x="6746303" y="2074797"/>
            <a:ext cx="667267" cy="3933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74"/>
          <p:cNvSpPr/>
          <p:nvPr/>
        </p:nvSpPr>
        <p:spPr>
          <a:xfrm rot="5396909">
            <a:off x="4238396" y="3491480"/>
            <a:ext cx="667200" cy="39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74"/>
          <p:cNvSpPr/>
          <p:nvPr/>
        </p:nvSpPr>
        <p:spPr>
          <a:xfrm>
            <a:off x="3361300" y="4112125"/>
            <a:ext cx="2425500" cy="6756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increases chances of survival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7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 lang="en-US"/>
          </a:p>
        </p:txBody>
      </p:sp>
      <p:sp>
        <p:nvSpPr>
          <p:cNvPr id="902" name="Google Shape;902;p75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Changes in Number of Chromosomes </a:t>
            </a:r>
            <a:endParaRPr sz="2400" b="1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sp>
        <p:nvSpPr>
          <p:cNvPr id="903" name="Google Shape;903;p75"/>
          <p:cNvSpPr/>
          <p:nvPr/>
        </p:nvSpPr>
        <p:spPr>
          <a:xfrm>
            <a:off x="111400" y="847150"/>
            <a:ext cx="2510100" cy="13266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Chromosomes are assumed to be single at G1 phase (2n = 6).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904" name="Google Shape;904;p75"/>
          <p:cNvCxnSpPr/>
          <p:nvPr/>
        </p:nvCxnSpPr>
        <p:spPr>
          <a:xfrm>
            <a:off x="2503575" y="1003900"/>
            <a:ext cx="1871700" cy="235500"/>
          </a:xfrm>
          <a:prstGeom prst="straightConnector1">
            <a:avLst/>
          </a:prstGeom>
          <a:noFill/>
          <a:ln w="38100" cap="flat" cmpd="sng">
            <a:solidFill>
              <a:srgbClr val="00BE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05" name="Google Shape;905;p75"/>
          <p:cNvPicPr preferRelativeResize="0"/>
          <p:nvPr/>
        </p:nvPicPr>
        <p:blipFill rotWithShape="1">
          <a:blip r:embed="rId3"/>
          <a:srcRect l="8568" t="1836" r="32701" b="19025"/>
          <a:stretch>
            <a:fillRect/>
          </a:stretch>
        </p:blipFill>
        <p:spPr>
          <a:xfrm>
            <a:off x="2706450" y="782800"/>
            <a:ext cx="3903353" cy="4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6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sp>
        <p:nvSpPr>
          <p:cNvPr id="565" name="Google Shape;565;p46"/>
          <p:cNvSpPr txBox="1">
            <a:spLocks noGrp="1"/>
          </p:cNvSpPr>
          <p:nvPr>
            <p:ph type="body" idx="1"/>
          </p:nvPr>
        </p:nvSpPr>
        <p:spPr>
          <a:xfrm>
            <a:off x="183300" y="1065875"/>
            <a:ext cx="8777400" cy="3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/>
              <a:t>Meiosis is the M phase that leads to the production of either sperm cells or egg cells. This type of division is very closely tied with the process of sexual reproduction.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7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 lang="en-US"/>
          </a:p>
        </p:txBody>
      </p:sp>
      <p:sp>
        <p:nvSpPr>
          <p:cNvPr id="911" name="Google Shape;911;p76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Changes in Number of Chromosomes </a:t>
            </a:r>
            <a:endParaRPr sz="2400" b="1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sp>
        <p:nvSpPr>
          <p:cNvPr id="912" name="Google Shape;912;p76"/>
          <p:cNvSpPr/>
          <p:nvPr/>
        </p:nvSpPr>
        <p:spPr>
          <a:xfrm>
            <a:off x="111400" y="847150"/>
            <a:ext cx="2510100" cy="13266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Chromosomes are assumed to be single at G1 phase (2n = 6).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13" name="Google Shape;913;p76"/>
          <p:cNvSpPr/>
          <p:nvPr/>
        </p:nvSpPr>
        <p:spPr>
          <a:xfrm>
            <a:off x="6558700" y="1045000"/>
            <a:ext cx="2423700" cy="13266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Chromosomes are duplicated by the end of S phase </a:t>
            </a:r>
            <a:endParaRPr sz="18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(2n = 6).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914" name="Google Shape;914;p76"/>
          <p:cNvCxnSpPr/>
          <p:nvPr/>
        </p:nvCxnSpPr>
        <p:spPr>
          <a:xfrm>
            <a:off x="2503575" y="1003900"/>
            <a:ext cx="1871700" cy="235500"/>
          </a:xfrm>
          <a:prstGeom prst="straightConnector1">
            <a:avLst/>
          </a:prstGeom>
          <a:noFill/>
          <a:ln w="38100" cap="flat" cmpd="sng">
            <a:solidFill>
              <a:srgbClr val="00BE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5" name="Google Shape;915;p76"/>
          <p:cNvCxnSpPr/>
          <p:nvPr/>
        </p:nvCxnSpPr>
        <p:spPr>
          <a:xfrm rot="10800000" flipH="1">
            <a:off x="5366600" y="1914150"/>
            <a:ext cx="1243200" cy="440700"/>
          </a:xfrm>
          <a:prstGeom prst="straightConnector1">
            <a:avLst/>
          </a:prstGeom>
          <a:noFill/>
          <a:ln w="38100" cap="flat" cmpd="sng">
            <a:solidFill>
              <a:srgbClr val="00BE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16" name="Google Shape;916;p76"/>
          <p:cNvPicPr preferRelativeResize="0"/>
          <p:nvPr/>
        </p:nvPicPr>
        <p:blipFill rotWithShape="1">
          <a:blip r:embed="rId3"/>
          <a:srcRect l="8568" t="1836" r="32701" b="19025"/>
          <a:stretch>
            <a:fillRect/>
          </a:stretch>
        </p:blipFill>
        <p:spPr>
          <a:xfrm>
            <a:off x="2706450" y="782800"/>
            <a:ext cx="3903353" cy="4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7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 lang="en-US"/>
          </a:p>
        </p:txBody>
      </p:sp>
      <p:sp>
        <p:nvSpPr>
          <p:cNvPr id="922" name="Google Shape;922;p77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Changes in Number of Chromosomes </a:t>
            </a:r>
            <a:endParaRPr sz="2400" b="1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sp>
        <p:nvSpPr>
          <p:cNvPr id="923" name="Google Shape;923;p77"/>
          <p:cNvSpPr/>
          <p:nvPr/>
        </p:nvSpPr>
        <p:spPr>
          <a:xfrm>
            <a:off x="111400" y="847150"/>
            <a:ext cx="2510100" cy="13266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Chromosomes are assumed to be single at G1 phase (2n = 6).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24" name="Google Shape;924;p77"/>
          <p:cNvSpPr/>
          <p:nvPr/>
        </p:nvSpPr>
        <p:spPr>
          <a:xfrm>
            <a:off x="6558700" y="1045000"/>
            <a:ext cx="2423700" cy="13266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Chromosomes are duplicated by the end of S phase </a:t>
            </a:r>
            <a:endParaRPr sz="18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(2n = 6).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25" name="Google Shape;925;p77"/>
          <p:cNvSpPr/>
          <p:nvPr/>
        </p:nvSpPr>
        <p:spPr>
          <a:xfrm>
            <a:off x="111400" y="2424900"/>
            <a:ext cx="2510100" cy="13266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Duplicated chromosomes enter meiosis I </a:t>
            </a:r>
            <a:endParaRPr sz="18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(2n = 6).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926" name="Google Shape;926;p77"/>
          <p:cNvCxnSpPr/>
          <p:nvPr/>
        </p:nvCxnSpPr>
        <p:spPr>
          <a:xfrm>
            <a:off x="2503575" y="1003900"/>
            <a:ext cx="1871700" cy="235500"/>
          </a:xfrm>
          <a:prstGeom prst="straightConnector1">
            <a:avLst/>
          </a:prstGeom>
          <a:noFill/>
          <a:ln w="38100" cap="flat" cmpd="sng">
            <a:solidFill>
              <a:srgbClr val="00BE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7" name="Google Shape;927;p77"/>
          <p:cNvCxnSpPr/>
          <p:nvPr/>
        </p:nvCxnSpPr>
        <p:spPr>
          <a:xfrm rot="10800000" flipH="1">
            <a:off x="5366600" y="1914150"/>
            <a:ext cx="1243200" cy="440700"/>
          </a:xfrm>
          <a:prstGeom prst="straightConnector1">
            <a:avLst/>
          </a:prstGeom>
          <a:noFill/>
          <a:ln w="38100" cap="flat" cmpd="sng">
            <a:solidFill>
              <a:srgbClr val="00BE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8" name="Google Shape;928;p77"/>
          <p:cNvCxnSpPr/>
          <p:nvPr/>
        </p:nvCxnSpPr>
        <p:spPr>
          <a:xfrm rot="10800000" flipH="1">
            <a:off x="2491200" y="2893825"/>
            <a:ext cx="1757100" cy="353400"/>
          </a:xfrm>
          <a:prstGeom prst="straightConnector1">
            <a:avLst/>
          </a:prstGeom>
          <a:noFill/>
          <a:ln w="38100" cap="flat" cmpd="sng">
            <a:solidFill>
              <a:srgbClr val="00BE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29" name="Google Shape;929;p77"/>
          <p:cNvPicPr preferRelativeResize="0"/>
          <p:nvPr/>
        </p:nvPicPr>
        <p:blipFill rotWithShape="1">
          <a:blip r:embed="rId3"/>
          <a:srcRect l="8568" t="1836" r="32701" b="19025"/>
          <a:stretch>
            <a:fillRect/>
          </a:stretch>
        </p:blipFill>
        <p:spPr>
          <a:xfrm>
            <a:off x="2706450" y="782800"/>
            <a:ext cx="3903353" cy="4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7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 lang="en-US"/>
          </a:p>
        </p:txBody>
      </p:sp>
      <p:sp>
        <p:nvSpPr>
          <p:cNvPr id="935" name="Google Shape;935;p78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Changes in Number of Chromosomes </a:t>
            </a:r>
            <a:endParaRPr sz="2400" b="1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sp>
        <p:nvSpPr>
          <p:cNvPr id="936" name="Google Shape;936;p78"/>
          <p:cNvSpPr/>
          <p:nvPr/>
        </p:nvSpPr>
        <p:spPr>
          <a:xfrm>
            <a:off x="111400" y="847150"/>
            <a:ext cx="2510100" cy="13266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Chromosomes are assumed to be single at G1 phase (2n = 6).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37" name="Google Shape;937;p78"/>
          <p:cNvSpPr/>
          <p:nvPr/>
        </p:nvSpPr>
        <p:spPr>
          <a:xfrm>
            <a:off x="6558700" y="1045000"/>
            <a:ext cx="2423700" cy="13266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Chromosomes are duplicated by the end of S phase </a:t>
            </a:r>
            <a:endParaRPr sz="18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(2n = 6).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38" name="Google Shape;938;p78"/>
          <p:cNvSpPr/>
          <p:nvPr/>
        </p:nvSpPr>
        <p:spPr>
          <a:xfrm>
            <a:off x="111400" y="2424900"/>
            <a:ext cx="2510100" cy="13266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Duplicated chromosomes enter meiosis I </a:t>
            </a:r>
            <a:endParaRPr sz="18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(2n = 6).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39" name="Google Shape;939;p78"/>
          <p:cNvSpPr/>
          <p:nvPr/>
        </p:nvSpPr>
        <p:spPr>
          <a:xfrm>
            <a:off x="6558700" y="2978300"/>
            <a:ext cx="2423700" cy="13266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Chromosome number is reduced after meiosis I (n = 3).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940" name="Google Shape;940;p78"/>
          <p:cNvCxnSpPr/>
          <p:nvPr/>
        </p:nvCxnSpPr>
        <p:spPr>
          <a:xfrm>
            <a:off x="2503575" y="1003900"/>
            <a:ext cx="1871700" cy="235500"/>
          </a:xfrm>
          <a:prstGeom prst="straightConnector1">
            <a:avLst/>
          </a:prstGeom>
          <a:noFill/>
          <a:ln w="38100" cap="flat" cmpd="sng">
            <a:solidFill>
              <a:srgbClr val="00BE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1" name="Google Shape;941;p78"/>
          <p:cNvCxnSpPr/>
          <p:nvPr/>
        </p:nvCxnSpPr>
        <p:spPr>
          <a:xfrm rot="10800000" flipH="1">
            <a:off x="5366600" y="1914150"/>
            <a:ext cx="1243200" cy="440700"/>
          </a:xfrm>
          <a:prstGeom prst="straightConnector1">
            <a:avLst/>
          </a:prstGeom>
          <a:noFill/>
          <a:ln w="38100" cap="flat" cmpd="sng">
            <a:solidFill>
              <a:srgbClr val="00BE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2" name="Google Shape;942;p78"/>
          <p:cNvCxnSpPr/>
          <p:nvPr/>
        </p:nvCxnSpPr>
        <p:spPr>
          <a:xfrm rot="10800000" flipH="1">
            <a:off x="2491200" y="2893825"/>
            <a:ext cx="1757100" cy="353400"/>
          </a:xfrm>
          <a:prstGeom prst="straightConnector1">
            <a:avLst/>
          </a:prstGeom>
          <a:noFill/>
          <a:ln w="38100" cap="flat" cmpd="sng">
            <a:solidFill>
              <a:srgbClr val="00BE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3" name="Google Shape;943;p78"/>
          <p:cNvCxnSpPr/>
          <p:nvPr/>
        </p:nvCxnSpPr>
        <p:spPr>
          <a:xfrm rot="10800000" flipH="1">
            <a:off x="5825175" y="3210000"/>
            <a:ext cx="843000" cy="309900"/>
          </a:xfrm>
          <a:prstGeom prst="straightConnector1">
            <a:avLst/>
          </a:prstGeom>
          <a:noFill/>
          <a:ln w="38100" cap="flat" cmpd="sng">
            <a:solidFill>
              <a:srgbClr val="00BE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44" name="Google Shape;944;p78"/>
          <p:cNvPicPr preferRelativeResize="0"/>
          <p:nvPr/>
        </p:nvPicPr>
        <p:blipFill rotWithShape="1">
          <a:blip r:embed="rId3"/>
          <a:srcRect l="8568" t="1836" r="32701" b="19025"/>
          <a:stretch>
            <a:fillRect/>
          </a:stretch>
        </p:blipFill>
        <p:spPr>
          <a:xfrm>
            <a:off x="2706450" y="782800"/>
            <a:ext cx="3903353" cy="4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7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 lang="en-US"/>
          </a:p>
        </p:txBody>
      </p:sp>
      <p:sp>
        <p:nvSpPr>
          <p:cNvPr id="950" name="Google Shape;950;p79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Changes in Number of Chromosomes </a:t>
            </a:r>
            <a:endParaRPr sz="2400" b="1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sp>
        <p:nvSpPr>
          <p:cNvPr id="951" name="Google Shape;951;p79"/>
          <p:cNvSpPr/>
          <p:nvPr/>
        </p:nvSpPr>
        <p:spPr>
          <a:xfrm>
            <a:off x="111400" y="847150"/>
            <a:ext cx="2510100" cy="13266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Chromosomes are assumed to be single at G1 phase (2n = 6).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52" name="Google Shape;952;p79"/>
          <p:cNvSpPr/>
          <p:nvPr/>
        </p:nvSpPr>
        <p:spPr>
          <a:xfrm>
            <a:off x="6558700" y="1045000"/>
            <a:ext cx="2423700" cy="13266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Chromosomes are duplicated by the end of S phase </a:t>
            </a:r>
            <a:endParaRPr sz="18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(2n = 6).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53" name="Google Shape;953;p79"/>
          <p:cNvSpPr/>
          <p:nvPr/>
        </p:nvSpPr>
        <p:spPr>
          <a:xfrm>
            <a:off x="111400" y="2424900"/>
            <a:ext cx="2510100" cy="13266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Duplicated chromosomes enter meiosis I </a:t>
            </a:r>
            <a:endParaRPr sz="18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(2n = 6).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54" name="Google Shape;954;p79"/>
          <p:cNvSpPr/>
          <p:nvPr/>
        </p:nvSpPr>
        <p:spPr>
          <a:xfrm>
            <a:off x="6558700" y="2978300"/>
            <a:ext cx="2423700" cy="13266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Chromosome number is reduced after meiosis I (n = 3).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55" name="Google Shape;955;p79"/>
          <p:cNvSpPr/>
          <p:nvPr/>
        </p:nvSpPr>
        <p:spPr>
          <a:xfrm>
            <a:off x="111400" y="4002650"/>
            <a:ext cx="2510100" cy="9420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Sister chromatids are separated after meiosis II  (n = 3).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956" name="Google Shape;956;p79"/>
          <p:cNvCxnSpPr/>
          <p:nvPr/>
        </p:nvCxnSpPr>
        <p:spPr>
          <a:xfrm>
            <a:off x="2503575" y="1003900"/>
            <a:ext cx="1871700" cy="235500"/>
          </a:xfrm>
          <a:prstGeom prst="straightConnector1">
            <a:avLst/>
          </a:prstGeom>
          <a:noFill/>
          <a:ln w="38100" cap="flat" cmpd="sng">
            <a:solidFill>
              <a:srgbClr val="00BE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7" name="Google Shape;957;p79"/>
          <p:cNvCxnSpPr/>
          <p:nvPr/>
        </p:nvCxnSpPr>
        <p:spPr>
          <a:xfrm rot="10800000" flipH="1">
            <a:off x="5366600" y="1914150"/>
            <a:ext cx="1243200" cy="440700"/>
          </a:xfrm>
          <a:prstGeom prst="straightConnector1">
            <a:avLst/>
          </a:prstGeom>
          <a:noFill/>
          <a:ln w="38100" cap="flat" cmpd="sng">
            <a:solidFill>
              <a:srgbClr val="00BE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8" name="Google Shape;958;p79"/>
          <p:cNvCxnSpPr/>
          <p:nvPr/>
        </p:nvCxnSpPr>
        <p:spPr>
          <a:xfrm rot="10800000" flipH="1">
            <a:off x="2491200" y="2893825"/>
            <a:ext cx="1757100" cy="353400"/>
          </a:xfrm>
          <a:prstGeom prst="straightConnector1">
            <a:avLst/>
          </a:prstGeom>
          <a:noFill/>
          <a:ln w="38100" cap="flat" cmpd="sng">
            <a:solidFill>
              <a:srgbClr val="00BE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9" name="Google Shape;959;p79"/>
          <p:cNvCxnSpPr/>
          <p:nvPr/>
        </p:nvCxnSpPr>
        <p:spPr>
          <a:xfrm rot="10800000" flipH="1">
            <a:off x="5825175" y="3210000"/>
            <a:ext cx="843000" cy="309900"/>
          </a:xfrm>
          <a:prstGeom prst="straightConnector1">
            <a:avLst/>
          </a:prstGeom>
          <a:noFill/>
          <a:ln w="38100" cap="flat" cmpd="sng">
            <a:solidFill>
              <a:srgbClr val="00BE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0" name="Google Shape;960;p79"/>
          <p:cNvCxnSpPr/>
          <p:nvPr/>
        </p:nvCxnSpPr>
        <p:spPr>
          <a:xfrm>
            <a:off x="2466400" y="4226350"/>
            <a:ext cx="1149300" cy="249000"/>
          </a:xfrm>
          <a:prstGeom prst="straightConnector1">
            <a:avLst/>
          </a:prstGeom>
          <a:noFill/>
          <a:ln w="38100" cap="flat" cmpd="sng">
            <a:solidFill>
              <a:srgbClr val="00BE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1" name="Google Shape;961;p79"/>
          <p:cNvPicPr preferRelativeResize="0"/>
          <p:nvPr/>
        </p:nvPicPr>
        <p:blipFill rotWithShape="1">
          <a:blip r:embed="rId3"/>
          <a:srcRect l="8568" t="1836" r="32701" b="19025"/>
          <a:stretch>
            <a:fillRect/>
          </a:stretch>
        </p:blipFill>
        <p:spPr>
          <a:xfrm>
            <a:off x="2706450" y="782800"/>
            <a:ext cx="3903353" cy="4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82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 lang="en-US"/>
          </a:p>
        </p:txBody>
      </p:sp>
      <p:sp>
        <p:nvSpPr>
          <p:cNvPr id="981" name="Google Shape;981;p82"/>
          <p:cNvSpPr txBox="1"/>
          <p:nvPr/>
        </p:nvSpPr>
        <p:spPr>
          <a:xfrm>
            <a:off x="286775" y="866450"/>
            <a:ext cx="8642100" cy="3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process of sexual reproduction requires a reduction in the chromosome number. This is achieved through </a:t>
            </a:r>
            <a:r>
              <a:rPr lang="en-US"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meiosis</a:t>
            </a: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the type of cell division that produces gametes or sex cells.  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83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 lang="en-US"/>
          </a:p>
        </p:txBody>
      </p:sp>
      <p:sp>
        <p:nvSpPr>
          <p:cNvPr id="987" name="Google Shape;987;p83"/>
          <p:cNvSpPr txBox="1"/>
          <p:nvPr/>
        </p:nvSpPr>
        <p:spPr>
          <a:xfrm>
            <a:off x="286775" y="866450"/>
            <a:ext cx="8642100" cy="3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Unlike mitosis, meiosis involves two rounds of divisions, namely, meiosis I and meiosis II. Meiosis II immediately takes place after meiosis I, so only the latter is preceded by the duplication of genetic material. 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84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 lang="en-US"/>
          </a:p>
        </p:txBody>
      </p:sp>
      <p:sp>
        <p:nvSpPr>
          <p:cNvPr id="993" name="Google Shape;993;p84"/>
          <p:cNvSpPr txBox="1"/>
          <p:nvPr/>
        </p:nvSpPr>
        <p:spPr>
          <a:xfrm>
            <a:off x="286775" y="866450"/>
            <a:ext cx="8642100" cy="3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Aside from the number of daughter cells produced, meiosis is also different from mitosis in terms of its unique events. </a:t>
            </a:r>
            <a:endParaRPr sz="2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○"/>
            </a:pPr>
            <a:r>
              <a:rPr lang="en-US"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Synapsis</a:t>
            </a: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involves the pairing of the members of homologous chromosomes so as to allow them to undergo crossing over and to segregate them. </a:t>
            </a:r>
            <a:endParaRPr sz="2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85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 lang="en-US"/>
          </a:p>
        </p:txBody>
      </p:sp>
      <p:sp>
        <p:nvSpPr>
          <p:cNvPr id="999" name="Google Shape;999;p85"/>
          <p:cNvSpPr txBox="1"/>
          <p:nvPr/>
        </p:nvSpPr>
        <p:spPr>
          <a:xfrm>
            <a:off x="286775" y="866450"/>
            <a:ext cx="8642100" cy="3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Aside from the number of daughter cells produced, meiosis is also different from mitosis in terms of its unique events. </a:t>
            </a:r>
            <a:endParaRPr sz="2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○"/>
            </a:pPr>
            <a:r>
              <a:rPr lang="en-US"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Crossing over </a:t>
            </a: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refers to the exchange of segments between non-sister chromatids of homologous chromosomes. Ultimately, this enhances the genetic diversity of species. </a:t>
            </a:r>
            <a:endParaRPr sz="2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86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 lang="en-US"/>
          </a:p>
        </p:txBody>
      </p:sp>
      <p:sp>
        <p:nvSpPr>
          <p:cNvPr id="1005" name="Google Shape;1005;p86"/>
          <p:cNvSpPr txBox="1"/>
          <p:nvPr/>
        </p:nvSpPr>
        <p:spPr>
          <a:xfrm>
            <a:off x="286775" y="866450"/>
            <a:ext cx="8642100" cy="3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</a:pPr>
            <a:r>
              <a:rPr lang="en-US"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Meiosis I </a:t>
            </a: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 considered the </a:t>
            </a:r>
            <a:r>
              <a:rPr lang="en-US"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reductional division</a:t>
            </a: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in meiosis because it reduces the number of sets of chromosomes from two to one. </a:t>
            </a:r>
            <a:r>
              <a:rPr lang="en-US"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Meiosis II</a:t>
            </a: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by contrast, is considered the </a:t>
            </a:r>
            <a:r>
              <a:rPr lang="en-US"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equational division</a:t>
            </a: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in meiosis because there is no further reduction of the chromosome number in daughter cells. </a:t>
            </a:r>
            <a:endParaRPr sz="2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87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 lang="en-US"/>
          </a:p>
        </p:txBody>
      </p:sp>
      <p:sp>
        <p:nvSpPr>
          <p:cNvPr id="1011" name="Google Shape;1011;p87"/>
          <p:cNvSpPr txBox="1"/>
          <p:nvPr/>
        </p:nvSpPr>
        <p:spPr>
          <a:xfrm>
            <a:off x="286775" y="866450"/>
            <a:ext cx="8642100" cy="3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Meiosis I and II are also different in terms of the segregating elements. Meiosis I entails the separation of the members of the homologous chromosomes, whereas meiosis II involves the separation of the sister chromatids. </a:t>
            </a:r>
            <a:endParaRPr sz="2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  <p:sp>
        <p:nvSpPr>
          <p:cNvPr id="571" name="Google Shape;571;p47"/>
          <p:cNvSpPr txBox="1"/>
          <p:nvPr/>
        </p:nvSpPr>
        <p:spPr>
          <a:xfrm>
            <a:off x="2488500" y="612150"/>
            <a:ext cx="6346200" cy="40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How does the reduction of the chromosome number occur in meiosis and why is this process important?</a:t>
            </a:r>
            <a:endParaRPr sz="30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88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 lang="en-US"/>
          </a:p>
        </p:txBody>
      </p:sp>
      <p:pic>
        <p:nvPicPr>
          <p:cNvPr id="1017" name="Google Shape;1017;p8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82525" y="832450"/>
            <a:ext cx="5331274" cy="409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88"/>
          <p:cNvSpPr txBox="1"/>
          <p:nvPr/>
        </p:nvSpPr>
        <p:spPr>
          <a:xfrm>
            <a:off x="5724700" y="842250"/>
            <a:ext cx="3207300" cy="4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 Meiotic division can be described according to the number of divisions, number of daughter cells, and the unique events that take place.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8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 lang="en-US"/>
          </a:p>
        </p:txBody>
      </p:sp>
      <p:sp>
        <p:nvSpPr>
          <p:cNvPr id="1024" name="Google Shape;1024;p89"/>
          <p:cNvSpPr txBox="1">
            <a:spLocks noGrp="1"/>
          </p:cNvSpPr>
          <p:nvPr>
            <p:ph type="sldNum" idx="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 lang="en-US"/>
          </a:p>
        </p:txBody>
      </p:sp>
      <p:sp>
        <p:nvSpPr>
          <p:cNvPr id="1025" name="Google Shape;1025;p89"/>
          <p:cNvSpPr txBox="1"/>
          <p:nvPr/>
        </p:nvSpPr>
        <p:spPr>
          <a:xfrm>
            <a:off x="2007450" y="740975"/>
            <a:ext cx="6871200" cy="3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How does meiosis contribute to genetic diversity?</a:t>
            </a:r>
            <a:endParaRPr sz="28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90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 lang="en-US"/>
          </a:p>
        </p:txBody>
      </p:sp>
      <p:sp>
        <p:nvSpPr>
          <p:cNvPr id="1031" name="Google Shape;1031;p90"/>
          <p:cNvSpPr txBox="1"/>
          <p:nvPr/>
        </p:nvSpPr>
        <p:spPr>
          <a:xfrm>
            <a:off x="204525" y="701763"/>
            <a:ext cx="8589300" cy="4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-US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17: </a:t>
            </a:r>
            <a:r>
              <a:rPr lang="en-US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Metaphase_chromosomes.jpg</a:t>
            </a:r>
            <a:r>
              <a:rPr lang="en-U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by </a:t>
            </a:r>
            <a:r>
              <a:rPr lang="en-US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Simoncaulton</a:t>
            </a:r>
            <a:r>
              <a:rPr lang="en-U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is licensed under </a:t>
            </a:r>
            <a:r>
              <a:rPr lang="en-US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CC BY-SA 3.0</a:t>
            </a:r>
            <a:r>
              <a:rPr lang="en-U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via </a:t>
            </a:r>
            <a:r>
              <a:rPr lang="en-US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Wikimedia Commons</a:t>
            </a:r>
            <a:r>
              <a:rPr lang="en-U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91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 lang="en-US"/>
          </a:p>
        </p:txBody>
      </p:sp>
      <p:sp>
        <p:nvSpPr>
          <p:cNvPr id="1037" name="Google Shape;1037;p91"/>
          <p:cNvSpPr txBox="1"/>
          <p:nvPr/>
        </p:nvSpPr>
        <p:spPr>
          <a:xfrm>
            <a:off x="204525" y="929549"/>
            <a:ext cx="8589300" cy="3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9750" lvl="0" indent="-539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Boyer, Rodney F. </a:t>
            </a:r>
            <a:r>
              <a:rPr lang="en-US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Concepts in Biochemistry</a:t>
            </a:r>
            <a:r>
              <a:rPr lang="en-U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Hoboken, NJ: Wiley, 2006.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50" lvl="0" indent="-539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50" lvl="0" indent="-539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Hickman, Cleveland P.</a:t>
            </a:r>
            <a:r>
              <a:rPr lang="en-US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Integrated Principles of Zoolog</a:t>
            </a:r>
            <a:r>
              <a:rPr lang="en-U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y. New York, NY: McGraw-Hill, 2011.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50" lvl="0" indent="-539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50" lvl="0" indent="-539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Miller, Stephen A., and John P. Harley. </a:t>
            </a:r>
            <a:r>
              <a:rPr lang="en-US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Zoology</a:t>
            </a:r>
            <a:r>
              <a:rPr lang="en-U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New York, NY: McGraw-Hill, 2010.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50" lvl="0" indent="-539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50" lvl="0" indent="-539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Russell, Peter J. B</a:t>
            </a:r>
            <a:r>
              <a:rPr lang="en-US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iology: the Dynamic Science</a:t>
            </a:r>
            <a:r>
              <a:rPr lang="en-U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Student Ed. Belmont, CA: Thomson/Brooks/Cole, 2008.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50" lvl="0" indent="-539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50" lvl="0" indent="-539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Starr, Cecie, Ralph Taggart, Christine A. Evers, and Lisa Starr. </a:t>
            </a:r>
            <a:r>
              <a:rPr lang="en-US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Biology: the Unity and Diversity of Life</a:t>
            </a:r>
            <a:r>
              <a:rPr lang="en-U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Boston, MA: Cengage, 2019.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72D7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  <p:sp>
        <p:nvSpPr>
          <p:cNvPr id="595" name="Google Shape;595;p51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Meiosis and Its Function</a:t>
            </a:r>
            <a:endParaRPr sz="3000">
              <a:solidFill>
                <a:schemeClr val="lt1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sp>
        <p:nvSpPr>
          <p:cNvPr id="596" name="Google Shape;596;p51"/>
          <p:cNvSpPr/>
          <p:nvPr/>
        </p:nvSpPr>
        <p:spPr>
          <a:xfrm>
            <a:off x="3184650" y="2284175"/>
            <a:ext cx="2757300" cy="1032900"/>
          </a:xfrm>
          <a:prstGeom prst="roundRect">
            <a:avLst>
              <a:gd name="adj" fmla="val 16667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Meiotic Division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7" name="Google Shape;597;p51"/>
          <p:cNvSpPr/>
          <p:nvPr/>
        </p:nvSpPr>
        <p:spPr>
          <a:xfrm rot="-1761409">
            <a:off x="5225744" y="1720702"/>
            <a:ext cx="1005411" cy="39343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51"/>
          <p:cNvSpPr/>
          <p:nvPr/>
        </p:nvSpPr>
        <p:spPr>
          <a:xfrm>
            <a:off x="6263050" y="843175"/>
            <a:ext cx="2757300" cy="12954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reduction in the chromosome number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99" name="Google Shape;599;p51"/>
          <p:cNvSpPr/>
          <p:nvPr/>
        </p:nvSpPr>
        <p:spPr>
          <a:xfrm>
            <a:off x="98975" y="3324575"/>
            <a:ext cx="2953500" cy="15426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two rounds: </a:t>
            </a:r>
            <a:endParaRPr sz="20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meiosis I and meiosis II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600" name="Google Shape;600;p51"/>
          <p:cNvSpPr/>
          <p:nvPr/>
        </p:nvSpPr>
        <p:spPr>
          <a:xfrm>
            <a:off x="98975" y="843175"/>
            <a:ext cx="2953500" cy="12954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production of functional sex cells or gametes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601" name="Google Shape;601;p51"/>
          <p:cNvSpPr/>
          <p:nvPr/>
        </p:nvSpPr>
        <p:spPr>
          <a:xfrm>
            <a:off x="6263050" y="3324575"/>
            <a:ext cx="2757300" cy="15426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allows restoration of original chromosome number during fertilization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602" name="Google Shape;602;p51"/>
          <p:cNvSpPr/>
          <p:nvPr/>
        </p:nvSpPr>
        <p:spPr>
          <a:xfrm rot="-8987568">
            <a:off x="3083225" y="1720740"/>
            <a:ext cx="1005309" cy="3933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51"/>
          <p:cNvSpPr/>
          <p:nvPr/>
        </p:nvSpPr>
        <p:spPr>
          <a:xfrm rot="8693502">
            <a:off x="3126971" y="3570367"/>
            <a:ext cx="1005175" cy="39342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51"/>
          <p:cNvSpPr/>
          <p:nvPr/>
        </p:nvSpPr>
        <p:spPr>
          <a:xfrm rot="2021689">
            <a:off x="5225797" y="3570339"/>
            <a:ext cx="1005283" cy="39347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  <p:sp>
        <p:nvSpPr>
          <p:cNvPr id="610" name="Google Shape;610;p52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The Stages of Meiosis</a:t>
            </a:r>
            <a:endParaRPr sz="3000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sp>
        <p:nvSpPr>
          <p:cNvPr id="611" name="Google Shape;611;p52"/>
          <p:cNvSpPr txBox="1"/>
          <p:nvPr/>
        </p:nvSpPr>
        <p:spPr>
          <a:xfrm>
            <a:off x="371500" y="4390450"/>
            <a:ext cx="85605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Meiosis involves two rounds of cytokinesis which will ultimately produce four daughter cells with a reduced chromosome number.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2" name="Google Shape;612;p5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67813" y="784801"/>
            <a:ext cx="7208374" cy="35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63475" y="1288925"/>
            <a:ext cx="5506279" cy="3557724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  <p:sp>
        <p:nvSpPr>
          <p:cNvPr id="619" name="Google Shape;619;p53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Meiosis I</a:t>
            </a:r>
            <a:endParaRPr sz="3000">
              <a:solidFill>
                <a:schemeClr val="lt1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sp>
        <p:nvSpPr>
          <p:cNvPr id="620" name="Google Shape;620;p53"/>
          <p:cNvSpPr/>
          <p:nvPr/>
        </p:nvSpPr>
        <p:spPr>
          <a:xfrm>
            <a:off x="6322700" y="3365650"/>
            <a:ext cx="2340600" cy="11013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starts with duplicated chromosomes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621" name="Google Shape;621;p53"/>
          <p:cNvSpPr/>
          <p:nvPr/>
        </p:nvSpPr>
        <p:spPr>
          <a:xfrm>
            <a:off x="3324550" y="965475"/>
            <a:ext cx="4313400" cy="1101300"/>
          </a:xfrm>
          <a:prstGeom prst="roundRect">
            <a:avLst>
              <a:gd name="adj" fmla="val 16667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Meiosis I comes after the G2 phase of the cell cycle.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22" name="Google Shape;622;p53"/>
          <p:cNvSpPr/>
          <p:nvPr/>
        </p:nvSpPr>
        <p:spPr>
          <a:xfrm>
            <a:off x="823500" y="3590025"/>
            <a:ext cx="2812800" cy="9306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chromosomes are in sister chromatid conformation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623" name="Google Shape;623;p53"/>
          <p:cNvSpPr/>
          <p:nvPr/>
        </p:nvSpPr>
        <p:spPr>
          <a:xfrm rot="858017">
            <a:off x="5887872" y="2993332"/>
            <a:ext cx="347363" cy="1629786"/>
          </a:xfrm>
          <a:prstGeom prst="rightBrace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172D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8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9" name="Google Shape;629;p54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Meiosis I</a:t>
            </a:r>
            <a:endParaRPr sz="3000">
              <a:solidFill>
                <a:schemeClr val="lt1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30" name="Google Shape;630;p54"/>
          <p:cNvGrpSpPr/>
          <p:nvPr/>
        </p:nvGrpSpPr>
        <p:grpSpPr>
          <a:xfrm>
            <a:off x="6333690" y="1362597"/>
            <a:ext cx="2763398" cy="2770052"/>
            <a:chOff x="6254516" y="1318143"/>
            <a:chExt cx="2604522" cy="2460300"/>
          </a:xfrm>
        </p:grpSpPr>
        <p:sp>
          <p:nvSpPr>
            <p:cNvPr id="631" name="Google Shape;631;p54"/>
            <p:cNvSpPr/>
            <p:nvPr/>
          </p:nvSpPr>
          <p:spPr>
            <a:xfrm rot="2700000">
              <a:off x="7239866" y="1053398"/>
              <a:ext cx="489601" cy="2989789"/>
            </a:xfrm>
            <a:prstGeom prst="roundRect">
              <a:avLst>
                <a:gd name="adj" fmla="val 50000"/>
              </a:avLst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2" name="Google Shape;632;p54"/>
            <p:cNvSpPr/>
            <p:nvPr/>
          </p:nvSpPr>
          <p:spPr>
            <a:xfrm>
              <a:off x="6443962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307BF3"/>
                  </a:solidFill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 sz="1600" b="1">
                <a:solidFill>
                  <a:srgbClr val="307BF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3" name="Google Shape;633;p54"/>
            <p:cNvSpPr txBox="1"/>
            <p:nvPr/>
          </p:nvSpPr>
          <p:spPr>
            <a:xfrm rot="-2700000">
              <a:off x="6375763" y="2297099"/>
              <a:ext cx="2378424" cy="342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Telophase I</a:t>
              </a:r>
              <a:endPara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4" name="Google Shape;634;p54"/>
            <p:cNvSpPr txBox="1"/>
            <p:nvPr/>
          </p:nvSpPr>
          <p:spPr>
            <a:xfrm rot="-2700000">
              <a:off x="6788358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Formation of daughter cells</a:t>
              </a:r>
              <a:endParaRPr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35" name="Google Shape;635;p54"/>
          <p:cNvGrpSpPr/>
          <p:nvPr/>
        </p:nvGrpSpPr>
        <p:grpSpPr>
          <a:xfrm>
            <a:off x="4749512" y="1362597"/>
            <a:ext cx="2885954" cy="2770052"/>
            <a:chOff x="4761418" y="1318143"/>
            <a:chExt cx="2720032" cy="2460300"/>
          </a:xfrm>
        </p:grpSpPr>
        <p:sp>
          <p:nvSpPr>
            <p:cNvPr id="636" name="Google Shape;636;p54"/>
            <p:cNvSpPr/>
            <p:nvPr/>
          </p:nvSpPr>
          <p:spPr>
            <a:xfrm rot="2700000">
              <a:off x="5746767" y="1053398"/>
              <a:ext cx="489601" cy="2989789"/>
            </a:xfrm>
            <a:prstGeom prst="roundRect">
              <a:avLst>
                <a:gd name="adj" fmla="val 50000"/>
              </a:avLst>
            </a:prstGeom>
            <a:solidFill>
              <a:srgbClr val="0E6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7" name="Google Shape;637;p54"/>
            <p:cNvSpPr/>
            <p:nvPr/>
          </p:nvSpPr>
          <p:spPr>
            <a:xfrm>
              <a:off x="4950863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0E65F0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 sz="1600" b="1">
                <a:solidFill>
                  <a:srgbClr val="0E65F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8" name="Google Shape;638;p54"/>
            <p:cNvSpPr txBox="1"/>
            <p:nvPr/>
          </p:nvSpPr>
          <p:spPr>
            <a:xfrm rot="-2700000">
              <a:off x="4896424" y="2302799"/>
              <a:ext cx="2362302" cy="342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Anaphase I</a:t>
              </a:r>
              <a:endPara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9" name="Google Shape;639;p54"/>
            <p:cNvSpPr txBox="1"/>
            <p:nvPr/>
          </p:nvSpPr>
          <p:spPr>
            <a:xfrm rot="-2700000">
              <a:off x="5271349" y="2513319"/>
              <a:ext cx="2406002" cy="442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Separation of homologous pairs</a:t>
              </a:r>
              <a:endParaRPr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40" name="Google Shape;640;p54"/>
          <p:cNvGrpSpPr/>
          <p:nvPr/>
        </p:nvGrpSpPr>
        <p:grpSpPr>
          <a:xfrm>
            <a:off x="3166854" y="1362597"/>
            <a:ext cx="2763398" cy="2770052"/>
            <a:chOff x="3269751" y="1318143"/>
            <a:chExt cx="2604522" cy="2460300"/>
          </a:xfrm>
        </p:grpSpPr>
        <p:sp>
          <p:nvSpPr>
            <p:cNvPr id="641" name="Google Shape;641;p54"/>
            <p:cNvSpPr/>
            <p:nvPr/>
          </p:nvSpPr>
          <p:spPr>
            <a:xfrm rot="2700000">
              <a:off x="4255100" y="1053398"/>
              <a:ext cx="489601" cy="2989789"/>
            </a:xfrm>
            <a:prstGeom prst="roundRect">
              <a:avLst>
                <a:gd name="adj" fmla="val 50000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2" name="Google Shape;642;p54"/>
            <p:cNvSpPr/>
            <p:nvPr/>
          </p:nvSpPr>
          <p:spPr>
            <a:xfrm>
              <a:off x="3459197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0D5DDF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sz="1600" b="1">
                <a:solidFill>
                  <a:srgbClr val="0D5DD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3" name="Google Shape;643;p54"/>
            <p:cNvSpPr txBox="1"/>
            <p:nvPr/>
          </p:nvSpPr>
          <p:spPr>
            <a:xfrm rot="-2700000">
              <a:off x="3404724" y="2302799"/>
              <a:ext cx="2362302" cy="342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Metaphase I</a:t>
              </a:r>
              <a:endParaRPr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4" name="Google Shape;644;p54"/>
            <p:cNvSpPr txBox="1"/>
            <p:nvPr/>
          </p:nvSpPr>
          <p:spPr>
            <a:xfrm rot="-2700000">
              <a:off x="3803593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Alignment at metaphase plate</a:t>
              </a:r>
              <a:endParaRPr sz="9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45" name="Google Shape;645;p54"/>
          <p:cNvGrpSpPr/>
          <p:nvPr/>
        </p:nvGrpSpPr>
        <p:grpSpPr>
          <a:xfrm>
            <a:off x="1582649" y="1362597"/>
            <a:ext cx="2845203" cy="2770052"/>
            <a:chOff x="1776626" y="1318143"/>
            <a:chExt cx="2681624" cy="2460300"/>
          </a:xfrm>
        </p:grpSpPr>
        <p:grpSp>
          <p:nvGrpSpPr>
            <p:cNvPr id="646" name="Google Shape;646;p54"/>
            <p:cNvGrpSpPr/>
            <p:nvPr/>
          </p:nvGrpSpPr>
          <p:grpSpPr>
            <a:xfrm>
              <a:off x="1776626" y="1318143"/>
              <a:ext cx="2681624" cy="2460300"/>
              <a:chOff x="1776626" y="1318143"/>
              <a:chExt cx="2681624" cy="2460300"/>
            </a:xfrm>
          </p:grpSpPr>
          <p:sp>
            <p:nvSpPr>
              <p:cNvPr id="647" name="Google Shape;647;p54"/>
              <p:cNvSpPr/>
              <p:nvPr/>
            </p:nvSpPr>
            <p:spPr>
              <a:xfrm rot="2700000">
                <a:off x="2761975" y="1053398"/>
                <a:ext cx="489601" cy="2989789"/>
              </a:xfrm>
              <a:prstGeom prst="roundRect">
                <a:avLst>
                  <a:gd name="adj" fmla="val 50000"/>
                </a:avLst>
              </a:prstGeom>
              <a:solidFill>
                <a:srgbClr val="0C5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8" name="Google Shape;648;p54"/>
              <p:cNvSpPr txBox="1"/>
              <p:nvPr/>
            </p:nvSpPr>
            <p:spPr>
              <a:xfrm rot="-2700000">
                <a:off x="1899549" y="2297849"/>
                <a:ext cx="2376303" cy="342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100" b="1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Prometaphase I</a:t>
                </a:r>
                <a:endParaRPr sz="17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9" name="Google Shape;649;p54"/>
              <p:cNvSpPr txBox="1"/>
              <p:nvPr/>
            </p:nvSpPr>
            <p:spPr>
              <a:xfrm rot="-2700000">
                <a:off x="2294502" y="2532519"/>
                <a:ext cx="2351696" cy="4425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r>
                  <a:rPr lang="en-US" b="1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Meiotic spindle formation</a:t>
                </a:r>
                <a:endParaRPr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650" name="Google Shape;650;p54"/>
            <p:cNvSpPr/>
            <p:nvPr/>
          </p:nvSpPr>
          <p:spPr>
            <a:xfrm>
              <a:off x="1966072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0C58D3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sz="1600" b="1">
                <a:solidFill>
                  <a:srgbClr val="0C58D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51" name="Google Shape;651;p54"/>
          <p:cNvGrpSpPr/>
          <p:nvPr/>
        </p:nvGrpSpPr>
        <p:grpSpPr>
          <a:xfrm>
            <a:off x="-10" y="1362597"/>
            <a:ext cx="2763398" cy="2770052"/>
            <a:chOff x="284959" y="1318143"/>
            <a:chExt cx="2604522" cy="2460300"/>
          </a:xfrm>
        </p:grpSpPr>
        <p:sp>
          <p:nvSpPr>
            <p:cNvPr id="652" name="Google Shape;652;p54"/>
            <p:cNvSpPr/>
            <p:nvPr/>
          </p:nvSpPr>
          <p:spPr>
            <a:xfrm rot="2700000">
              <a:off x="1270309" y="1053398"/>
              <a:ext cx="489601" cy="2989789"/>
            </a:xfrm>
            <a:prstGeom prst="roundRect">
              <a:avLst>
                <a:gd name="adj" fmla="val 50000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3" name="Google Shape;653;p54"/>
            <p:cNvSpPr/>
            <p:nvPr/>
          </p:nvSpPr>
          <p:spPr>
            <a:xfrm>
              <a:off x="472955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0944A1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sz="1600" b="1">
                <a:solidFill>
                  <a:srgbClr val="0944A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4" name="Google Shape;654;p54"/>
            <p:cNvSpPr txBox="1"/>
            <p:nvPr/>
          </p:nvSpPr>
          <p:spPr>
            <a:xfrm rot="-2700000">
              <a:off x="414317" y="2300549"/>
              <a:ext cx="2368666" cy="342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Prophase I</a:t>
              </a:r>
              <a:endParaRPr sz="2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5" name="Google Shape;655;p54"/>
            <p:cNvSpPr txBox="1"/>
            <p:nvPr/>
          </p:nvSpPr>
          <p:spPr>
            <a:xfrm rot="-2700000">
              <a:off x="818801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b="1">
                  <a:latin typeface="Open Sans"/>
                  <a:ea typeface="Open Sans"/>
                  <a:cs typeface="Open Sans"/>
                  <a:sym typeface="Open Sans"/>
                </a:rPr>
                <a:t>Condensation, synapsis, and crossing over</a:t>
              </a:r>
              <a:endParaRPr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56" name="Google Shape;656;p54"/>
          <p:cNvSpPr txBox="1"/>
          <p:nvPr/>
        </p:nvSpPr>
        <p:spPr>
          <a:xfrm>
            <a:off x="363100" y="4213950"/>
            <a:ext cx="85605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Meiosis I is a REDUCTIONAL division.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  <p:sp>
        <p:nvSpPr>
          <p:cNvPr id="662" name="Google Shape;662;p55"/>
          <p:cNvSpPr txBox="1"/>
          <p:nvPr/>
        </p:nvSpPr>
        <p:spPr>
          <a:xfrm>
            <a:off x="310050" y="763563"/>
            <a:ext cx="8238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Prophase I</a:t>
            </a:r>
            <a:endParaRPr sz="2400" b="1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440A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3" name="Google Shape;663;p55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Barlow" panose="00000600000000000000"/>
                <a:ea typeface="Barlow" panose="00000600000000000000"/>
                <a:cs typeface="Barlow" panose="00000600000000000000"/>
                <a:sym typeface="Barlow" panose="00000600000000000000"/>
              </a:rPr>
              <a:t>Meiosis I</a:t>
            </a:r>
            <a:endParaRPr sz="3000">
              <a:solidFill>
                <a:srgbClr val="FFFFFF"/>
              </a:solidFill>
              <a:latin typeface="Barlow" panose="00000600000000000000"/>
              <a:ea typeface="Barlow" panose="00000600000000000000"/>
              <a:cs typeface="Barlow" panose="00000600000000000000"/>
              <a:sym typeface="Barlow" panose="00000600000000000000"/>
            </a:endParaRPr>
          </a:p>
        </p:txBody>
      </p:sp>
      <p:pic>
        <p:nvPicPr>
          <p:cNvPr id="664" name="Google Shape;664;p5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329475" y="1648562"/>
            <a:ext cx="6036123" cy="2289888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55"/>
          <p:cNvSpPr/>
          <p:nvPr/>
        </p:nvSpPr>
        <p:spPr>
          <a:xfrm>
            <a:off x="223075" y="1436475"/>
            <a:ext cx="1784400" cy="786900"/>
          </a:xfrm>
          <a:prstGeom prst="roundRect">
            <a:avLst>
              <a:gd name="adj" fmla="val 16667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chromosome condensation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66" name="Google Shape;666;p55"/>
          <p:cNvSpPr/>
          <p:nvPr/>
        </p:nvSpPr>
        <p:spPr>
          <a:xfrm rot="-9394824">
            <a:off x="2087851" y="1513985"/>
            <a:ext cx="347203" cy="1296754"/>
          </a:xfrm>
          <a:prstGeom prst="rightBrace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172D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Quipper STEM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1267</Words>
  <Application>Microsoft Office PowerPoint</Application>
  <PresentationFormat>On-screen Show (16:9)</PresentationFormat>
  <Paragraphs>223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Open Sans</vt:lpstr>
      <vt:lpstr>Barlow Medium</vt:lpstr>
      <vt:lpstr>Arvo</vt:lpstr>
      <vt:lpstr>Barlow</vt:lpstr>
      <vt:lpstr>Open Sans SemiBold</vt:lpstr>
      <vt:lpstr>Montserrat Light</vt:lpstr>
      <vt:lpstr>Montserrat</vt:lpstr>
      <vt:lpstr>Arial</vt:lpstr>
      <vt:lpstr>Roboto</vt:lpstr>
      <vt:lpstr>Quipper 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Biology 1_x000d_Science, Technology, Engineering, and Mathematics</dc:title>
  <dc:creator/>
  <cp:lastModifiedBy>Annabelle Olivo</cp:lastModifiedBy>
  <cp:revision>3</cp:revision>
  <dcterms:created xsi:type="dcterms:W3CDTF">2024-02-20T15:41:07Z</dcterms:created>
  <dcterms:modified xsi:type="dcterms:W3CDTF">2024-09-24T13:41:22Z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CC6EE76943154D0D94579F11CCF14E61_13</vt:lpwstr>
  </property>
  <property fmtid="{D5CDD505-2E9C-101B-9397-08002B2CF9AE}" pid="3" name="KSOProductBuildVer">
    <vt:lpwstr>1033-12.2.0.13431</vt:lpwstr>
  </property>
</Properties>
</file>